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35"/>
  </p:notesMasterIdLst>
  <p:handoutMasterIdLst>
    <p:handoutMasterId r:id="rId36"/>
  </p:handoutMasterIdLst>
  <p:sldIdLst>
    <p:sldId id="518" r:id="rId2"/>
    <p:sldId id="305" r:id="rId3"/>
    <p:sldId id="533" r:id="rId4"/>
    <p:sldId id="657" r:id="rId5"/>
    <p:sldId id="656" r:id="rId6"/>
    <p:sldId id="658" r:id="rId7"/>
    <p:sldId id="659" r:id="rId8"/>
    <p:sldId id="660" r:id="rId9"/>
    <p:sldId id="661" r:id="rId10"/>
    <p:sldId id="663" r:id="rId11"/>
    <p:sldId id="662" r:id="rId12"/>
    <p:sldId id="549" r:id="rId13"/>
    <p:sldId id="552" r:id="rId14"/>
    <p:sldId id="555" r:id="rId15"/>
    <p:sldId id="556" r:id="rId16"/>
    <p:sldId id="557" r:id="rId17"/>
    <p:sldId id="560" r:id="rId18"/>
    <p:sldId id="561" r:id="rId19"/>
    <p:sldId id="562" r:id="rId20"/>
    <p:sldId id="563" r:id="rId21"/>
    <p:sldId id="558" r:id="rId22"/>
    <p:sldId id="551" r:id="rId23"/>
    <p:sldId id="550" r:id="rId24"/>
    <p:sldId id="651" r:id="rId25"/>
    <p:sldId id="667" r:id="rId26"/>
    <p:sldId id="559" r:id="rId27"/>
    <p:sldId id="652" r:id="rId28"/>
    <p:sldId id="653" r:id="rId29"/>
    <p:sldId id="664" r:id="rId30"/>
    <p:sldId id="655" r:id="rId31"/>
    <p:sldId id="666" r:id="rId32"/>
    <p:sldId id="388" r:id="rId33"/>
    <p:sldId id="532" r:id="rId34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728"/>
    <a:srgbClr val="ECECEC"/>
    <a:srgbClr val="00539B"/>
    <a:srgbClr val="2F8E15"/>
    <a:srgbClr val="146A06"/>
    <a:srgbClr val="00854F"/>
    <a:srgbClr val="86DBF2"/>
    <a:srgbClr val="049FD9"/>
    <a:srgbClr val="1FAED4"/>
    <a:srgbClr val="72C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86458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158" y="84"/>
      </p:cViewPr>
      <p:guideLst>
        <p:guide pos="3144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56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>
                <a:latin typeface="Arial" panose="020B0604020202020204" pitchFamily="34" charset="0"/>
              </a:rPr>
              <a:pPr>
                <a:defRPr/>
              </a:pPr>
              <a:t>5/13/2020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 smtClean="0"/>
              <a:pPr>
                <a:defRPr/>
              </a:pPr>
              <a:t>5/13/2020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ＭＳ Ｐゴシック" charset="0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7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6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14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77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There</a:t>
            </a:r>
            <a:r>
              <a:rPr lang="en-US" altLang="zh-CN" baseline="0" dirty="0"/>
              <a:t> are the picture of deodorization[</a:t>
            </a:r>
            <a:r>
              <a:rPr lang="en-US" altLang="zh-CN" baseline="0" dirty="0" err="1"/>
              <a:t>di:əʊdəraɪ'zeɪʃən</a:t>
            </a:r>
            <a:r>
              <a:rPr lang="en-US" altLang="zh-CN" baseline="0" dirty="0"/>
              <a:t>] equipment in </a:t>
            </a:r>
            <a:r>
              <a:rPr lang="en-US" altLang="zh-CN" dirty="0" err="1"/>
              <a:t>Bailong</a:t>
            </a:r>
            <a:r>
              <a:rPr lang="en-US" altLang="zh-CN" baseline="0" dirty="0"/>
              <a:t> sewage[ˈ</a:t>
            </a:r>
            <a:r>
              <a:rPr lang="en-US" altLang="zh-CN" baseline="0" dirty="0" err="1"/>
              <a:t>su:ɪdʒ</a:t>
            </a:r>
            <a:r>
              <a:rPr lang="en-US" altLang="zh-CN" baseline="0" dirty="0"/>
              <a:t>]  plant, one of the biggest sewage plant in China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</a:t>
            </a:r>
            <a:r>
              <a:rPr lang="en-US" altLang="zh-CN" baseline="0" dirty="0"/>
              <a:t> method for clear odor include biology, chemistry and biology-chemistry. The detectors were installed on the chimney The exhaust outlet has one detector/NH3(0-25ppm) and one detector/H2S(0-20ppm). The inlet has one detector/NH3(0-100ppm) and one detector/H2S(0-200ppm). They need the data to check their plant is OK or not.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5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9D0F3E-1C12-E147-9ED6-C356211A4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2700980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2940977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318097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2043675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1472189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B5CB29-2A76-4D4A-952D-DDF01CC69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73" y="247330"/>
            <a:ext cx="1438939" cy="3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4EEB2313-17EC-9648-A06C-F7E65DD06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174" cy="51435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EA7774E-94B4-DF4B-9DEE-DED105894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72" y="247329"/>
            <a:ext cx="1438940" cy="32667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7538" y="787622"/>
            <a:ext cx="8155354" cy="3874255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BEA63109-27C1-BC46-8E2B-9843960500F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31B9BF7D-1142-734B-9FF4-CC3A5C62B4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174" cy="51435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C5136D2-C680-3943-9FCA-A286FF3C5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81347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1667C0-E32C-6044-A7ED-0576B8CAAA1A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B8B7584F-4C5D-1049-B1A0-5610EA6D2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174" cy="51435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16F0DF9-91A2-EF48-BDD6-4BBB30448F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E297D3-4351-A048-86E8-56A331A81D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5866" y="1201738"/>
            <a:ext cx="3886200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81347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4D321CE-B2CD-8D4C-A954-A1435A77B68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E98736B-CB74-9C4F-BD93-A8A490539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4066769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E62BC4B3-7FB2-C64D-8DDE-9A745AB5B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174" cy="51435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2E6B749-1465-C946-AED7-8E3F97A398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81347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74DA5-E33A-5846-9C28-7F4EF4CFBE0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D764048F-3EC0-3943-A15B-B1C9177431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174" cy="51435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DA985D8-0CED-544C-B670-825088DD40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644EB8A2-F2EA-ED48-B685-73D42F02463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790BA9-CF7D-FA44-93D7-45C0D047C842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86AE59A-F138-044E-BD33-3A38946958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4066769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/>
              <a:buNone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C3254C-BC7E-A549-A6FE-D411EBF41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alf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F897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790BA9-CF7D-FA44-93D7-45C0D047C842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86AE59A-F138-044E-BD33-3A38946958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4066769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rgbClr val="00539B"/>
              </a:buClr>
              <a:buSzPct val="100000"/>
              <a:buFont typeface="Arial"/>
              <a:buNone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C0C82E1-18D3-344A-8A4E-A952D75F9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page text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EBA133-C02F-AE47-A50E-D5EE8FE09939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50ED934-7B5C-FE49-886A-C70A65278A81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b="0" i="0" kern="1200" dirty="0">
                <a:solidFill>
                  <a:schemeClr val="bg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D69EC4-BCE1-B140-B3C2-C2F0D1C43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5866" y="1201738"/>
            <a:ext cx="3886200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alf page text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EBA133-C02F-AE47-A50E-D5EE8FE09939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F897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50ED934-7B5C-FE49-886A-C70A65278A81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kern="1200" spc="20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b="0" i="0" kern="1200" dirty="0">
                <a:solidFill>
                  <a:srgbClr val="00539B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D69EC4-BCE1-B140-B3C2-C2F0D1C43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5866" y="1201738"/>
            <a:ext cx="3886200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6D5D615-36A6-1D4B-8211-C0C8E96B1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page 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05597C-CEEB-3849-B9AC-5DB12F1EA33D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4954270-400C-2045-9898-AD5D68CBB8C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C7F3A01E-77F9-A141-8553-434218A915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A760160-EC6C-0849-8BF1-6E6B7E06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5866" y="1201738"/>
            <a:ext cx="3886200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307C91-1C57-1C4F-8676-661D97DC18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4066769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/>
              <a:buNone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EDB0353-EC12-D949-BCB5-56A6F3799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2716" y="247329"/>
            <a:ext cx="1438940" cy="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7E6A9E7-3AA5-FF4A-82AB-5172FA1CF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34B5EC5-85C9-A542-A336-816AC1A46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3704" y="251879"/>
            <a:ext cx="1438942" cy="3266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19240" y="1286777"/>
            <a:ext cx="6788606" cy="256994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alf page 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05597C-CEEB-3849-B9AC-5DB12F1EA33D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F897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4954270-400C-2045-9898-AD5D68CBB8C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kern="1200" spc="20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C7F3A01E-77F9-A141-8553-434218A915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A760160-EC6C-0849-8BF1-6E6B7E06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5866" y="1201738"/>
            <a:ext cx="3886200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307C91-1C57-1C4F-8676-661D97DC18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4066769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rgbClr val="00539B"/>
              </a:buClr>
              <a:buSzPct val="100000"/>
              <a:buFont typeface="Arial"/>
              <a:buNone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9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page pic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F500D-13C1-2748-9EAC-A08266D1A021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678EF1F-F70C-074E-8247-E5842EDB21F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CFCE6437-B1F8-8B4C-BD3E-356A7E80E5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b="0" i="0" kern="1200" dirty="0">
                <a:solidFill>
                  <a:schemeClr val="bg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Half page pic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F500D-13C1-2748-9EAC-A08266D1A021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F897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678EF1F-F70C-074E-8247-E5842EDB21F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kern="1200" spc="20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CFCE6437-B1F8-8B4C-BD3E-356A7E80E5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b="0" i="0" kern="1200" dirty="0">
                <a:solidFill>
                  <a:srgbClr val="00539B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621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Half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F500D-13C1-2748-9EAC-A08266D1A021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678EF1F-F70C-074E-8247-E5842EDB21F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8" name="Title Placeholder 5">
            <a:extLst>
              <a:ext uri="{FF2B5EF4-FFF2-40B4-BE49-F238E27FC236}">
                <a16:creationId xmlns:a16="http://schemas.microsoft.com/office/drawing/2014/main" id="{7DC36DB0-9233-FF43-9939-B2397C3FD5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BBCB6CD-A458-9B46-8962-E8319E6C0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301" y="1201738"/>
            <a:ext cx="366202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/>
              <a:buNone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/>
              <a:buChar char="•"/>
              <a:tabLst/>
              <a:defRPr sz="2000" b="0" i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4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Half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F500D-13C1-2748-9EAC-A08266D1A021}"/>
              </a:ext>
            </a:extLst>
          </p:cNvPr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F897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678EF1F-F70C-074E-8247-E5842EDB21F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kern="1200" spc="20" baseline="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  <p:sp>
        <p:nvSpPr>
          <p:cNvPr id="8" name="Title Placeholder 5">
            <a:extLst>
              <a:ext uri="{FF2B5EF4-FFF2-40B4-BE49-F238E27FC236}">
                <a16:creationId xmlns:a16="http://schemas.microsoft.com/office/drawing/2014/main" id="{7DC36DB0-9233-FF43-9939-B2397C3FD5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BBCB6CD-A458-9B46-8962-E8319E6C0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301" y="1201738"/>
            <a:ext cx="366202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rgbClr val="00539B"/>
              </a:buClr>
              <a:buSzPct val="100000"/>
              <a:buFont typeface="Arial"/>
              <a:buNone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>
              <a:lnSpc>
                <a:spcPct val="100000"/>
              </a:lnSpc>
              <a:spcBef>
                <a:spcPts val="200"/>
              </a:spcBef>
              <a:buClr>
                <a:srgbClr val="00539B"/>
              </a:buClr>
              <a:buSzPct val="100000"/>
              <a:buFont typeface="Arial"/>
              <a:buChar char="•"/>
              <a:tabLst/>
              <a:defRPr sz="20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53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005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41BC1-1256-0B47-81A0-B8FADAD69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2606" y="2308535"/>
            <a:ext cx="2318787" cy="5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BD5CA4E-6220-8443-96B4-FB658E8F6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41397" y="1286777"/>
            <a:ext cx="6788606" cy="256994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26F48-DC17-7547-AB2F-C5D4DC818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73" y="247330"/>
            <a:ext cx="1438939" cy="3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907139"/>
            <a:ext cx="8139112" cy="533608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E591359B-F049-2A43-B68A-46C082B97E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174" cy="51435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35173" cy="3489570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4AFF78-0B1C-7944-A951-F4715E4F60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301" y="3500154"/>
            <a:ext cx="8277344" cy="1643346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None/>
              <a:tabLst/>
              <a:defRPr sz="24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762" indent="0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None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538163" indent="-18256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35173" cy="3489570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4AFF78-0B1C-7944-A951-F4715E4F60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5939" y="3608104"/>
            <a:ext cx="5933705" cy="733179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3175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None/>
              <a:tabLst/>
              <a:defRPr sz="2400" b="0" i="0">
                <a:solidFill>
                  <a:srgbClr val="0053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762" indent="0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None/>
              <a:tabLst/>
              <a:defRPr sz="15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80975" indent="-17621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355600" indent="-174625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538163" indent="-182563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SzPct val="80000"/>
              <a:buFont typeface="Arial"/>
              <a:buChar char="•"/>
              <a:tabLst/>
              <a:defRPr sz="20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6632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1D709A-9540-E346-86C4-5D53B603A3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41397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0FC5D1-5102-C54C-8AEF-F94F2CDD5A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2717" y="247330"/>
            <a:ext cx="1438939" cy="3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Orange 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BAC23E6-3E81-7441-A8E7-22E73D573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41397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0" spc="0" baseline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A7642B4-B894-B14E-A209-B113F6E98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3704" y="251879"/>
            <a:ext cx="1438942" cy="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0" baseline="0" dirty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 Crowcon Detection Instruments.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21" r:id="rId3"/>
    <p:sldLayoutId id="2147483978" r:id="rId4"/>
    <p:sldLayoutId id="2147483980" r:id="rId5"/>
    <p:sldLayoutId id="2147483979" r:id="rId6"/>
    <p:sldLayoutId id="2147484029" r:id="rId7"/>
    <p:sldLayoutId id="2147483982" r:id="rId8"/>
    <p:sldLayoutId id="2147484028" r:id="rId9"/>
    <p:sldLayoutId id="2147483981" r:id="rId10"/>
    <p:sldLayoutId id="2147483879" r:id="rId11"/>
    <p:sldLayoutId id="2147483976" r:id="rId12"/>
    <p:sldLayoutId id="2147483885" r:id="rId13"/>
    <p:sldLayoutId id="2147484011" r:id="rId14"/>
    <p:sldLayoutId id="2147483969" r:id="rId15"/>
    <p:sldLayoutId id="2147484027" r:id="rId16"/>
    <p:sldLayoutId id="2147483968" r:id="rId17"/>
    <p:sldLayoutId id="2147484026" r:id="rId18"/>
    <p:sldLayoutId id="2147483973" r:id="rId19"/>
    <p:sldLayoutId id="2147484025" r:id="rId20"/>
    <p:sldLayoutId id="2147483970" r:id="rId21"/>
    <p:sldLayoutId id="2147484024" r:id="rId22"/>
    <p:sldLayoutId id="2147484022" r:id="rId23"/>
    <p:sldLayoutId id="2147484023" r:id="rId24"/>
    <p:sldLayoutId id="2147483897" r:id="rId25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000" b="0" i="0" u="none" kern="1200" dirty="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owcon.com/webinars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1.png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6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14.xml"/><Relationship Id="rId9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wcon.com/webinars/" TargetMode="External"/><Relationship Id="rId2" Type="http://schemas.openxmlformats.org/officeDocument/2006/relationships/hyperlink" Target="https://www.crowcon.com/products/sampling-systems-for-gas-safety/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5" Type="http://schemas.openxmlformats.org/officeDocument/2006/relationships/slide" Target="slide2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39E91E-F9AE-1D45-9AAF-7E2E31BC7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Please mute your microphones.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Post any questions in the chat – will be answered at the end.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This webinar will be recorded.</a:t>
            </a:r>
          </a:p>
          <a:p>
            <a:endParaRPr lang="en-US" dirty="0"/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All recordings and presentations will be on the website shortly after the webinar here: </a:t>
            </a:r>
            <a:r>
              <a:rPr lang="en-US" dirty="0">
                <a:hlinkClick r:id="rId2"/>
              </a:rPr>
              <a:t>www.crowcon.com/webinars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E04664-729E-CC45-846C-A02FF497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	</a:t>
            </a:r>
          </a:p>
        </p:txBody>
      </p:sp>
    </p:spTree>
    <p:extLst>
      <p:ext uri="{BB962C8B-B14F-4D97-AF65-F5344CB8AC3E}">
        <p14:creationId xmlns:p14="http://schemas.microsoft.com/office/powerpoint/2010/main" val="3659654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111975-07D6-455E-9ECD-F6E56C8A8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8D7765-FE0A-441F-9F8D-D3BD165C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Gas Hazards – Water Treatment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1D7540-003B-4BFE-901C-4BD11291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12453"/>
              </p:ext>
            </p:extLst>
          </p:nvPr>
        </p:nvGraphicFramePr>
        <p:xfrm>
          <a:off x="491273" y="1028711"/>
          <a:ext cx="4479312" cy="354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104">
                  <a:extLst>
                    <a:ext uri="{9D8B030D-6E8A-4147-A177-3AD203B41FA5}">
                      <a16:colId xmlns:a16="http://schemas.microsoft.com/office/drawing/2014/main" val="2347215246"/>
                    </a:ext>
                  </a:extLst>
                </a:gridCol>
                <a:gridCol w="1493104">
                  <a:extLst>
                    <a:ext uri="{9D8B030D-6E8A-4147-A177-3AD203B41FA5}">
                      <a16:colId xmlns:a16="http://schemas.microsoft.com/office/drawing/2014/main" val="873353022"/>
                    </a:ext>
                  </a:extLst>
                </a:gridCol>
                <a:gridCol w="1493104">
                  <a:extLst>
                    <a:ext uri="{9D8B030D-6E8A-4147-A177-3AD203B41FA5}">
                      <a16:colId xmlns:a16="http://schemas.microsoft.com/office/drawing/2014/main" val="1837741797"/>
                    </a:ext>
                  </a:extLst>
                </a:gridCol>
              </a:tblGrid>
              <a:tr h="456079">
                <a:tc>
                  <a:txBody>
                    <a:bodyPr/>
                    <a:lstStyle/>
                    <a:p>
                      <a:r>
                        <a:rPr lang="en-SG" sz="1100" dirty="0"/>
                        <a:t>Process Area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Hazards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Measurement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5204831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Collection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Personal detector for confined space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7378359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Screening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Personal detector for confined space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0696910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Coagulation/ Flocculation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Personal detector for confined space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0022682"/>
                  </a:ext>
                </a:extLst>
              </a:tr>
              <a:tr h="457864">
                <a:tc>
                  <a:txBody>
                    <a:bodyPr/>
                    <a:lstStyle/>
                    <a:p>
                      <a:r>
                        <a:rPr lang="en-SG" sz="1100" dirty="0"/>
                        <a:t>Sedimentation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Personal detector for confined space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0193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Filtration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monitoring, personal detector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2039713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Final Treatment</a:t>
                      </a:r>
                    </a:p>
                    <a:p>
                      <a:r>
                        <a:rPr lang="en-SG" sz="1100" dirty="0"/>
                        <a:t>- Testing laboratories</a:t>
                      </a:r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CL2, O3, NH3, HF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monitoring, personal detector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706895"/>
                  </a:ext>
                </a:extLst>
              </a:tr>
            </a:tbl>
          </a:graphicData>
        </a:graphic>
      </p:graphicFrame>
      <p:pic>
        <p:nvPicPr>
          <p:cNvPr id="5" name="Picture 4" descr="A picture containing person, sitting, man, wearing&#10;&#10;Description automatically generated">
            <a:extLst>
              <a:ext uri="{FF2B5EF4-FFF2-40B4-BE49-F238E27FC236}">
                <a16:creationId xmlns:a16="http://schemas.microsoft.com/office/drawing/2014/main" id="{6FA7FE87-202C-4092-BFAC-2799716DB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758" y="2186477"/>
            <a:ext cx="3606859" cy="24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9C96C-D83C-4B01-BB75-1F3B9E743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142" y="1201738"/>
            <a:ext cx="6020561" cy="3389312"/>
          </a:xfrm>
        </p:spPr>
        <p:txBody>
          <a:bodyPr/>
          <a:lstStyle/>
          <a:p>
            <a:r>
              <a:rPr lang="en-GB" sz="1600" dirty="0"/>
              <a:t>Storage areas of the chemicals used within the final treatment stage should have robust gas detection systems installed.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Small escapes of CL2, NH3, SO2 or O3 can be extremely harmful.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Fixed gas detection will be needed to ensure storage areas are monitored, commonly linked to external alerts (sounders &amp; beacons) to ensure workers are notified of any increases in gas level as well as having the capability to drive executive action such as activating ventilation fans.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XgardIQ with remote sensor is also well suited where transmitter can be mounted up to 15m away.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7DADE1-6049-4E7B-9215-1408F917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Water Treatment – Chemical Dosing</a:t>
            </a:r>
            <a:endParaRPr lang="en-US" dirty="0"/>
          </a:p>
        </p:txBody>
      </p:sp>
      <p:pic>
        <p:nvPicPr>
          <p:cNvPr id="8" name="Picture 7" descr="A picture containing indoor, building, sitting, green&#10;&#10;Description automatically generated">
            <a:extLst>
              <a:ext uri="{FF2B5EF4-FFF2-40B4-BE49-F238E27FC236}">
                <a16:creationId xmlns:a16="http://schemas.microsoft.com/office/drawing/2014/main" id="{AED4D732-3BD6-4A80-AF36-E9979C20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47" y="977411"/>
            <a:ext cx="2692400" cy="201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E79C9-7F49-42D3-A63E-327EE497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1" y="3317630"/>
            <a:ext cx="1402008" cy="1402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C58C6-08B0-4E1A-85CA-73837A36D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82" y="3317630"/>
            <a:ext cx="1700796" cy="14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B13DBC-5757-4943-8412-D807D1AB5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Wastewater typically consists of: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sz="1600" dirty="0"/>
              <a:t>Domestic wastewater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sz="1600" dirty="0"/>
              <a:t>Processed Industry wastewater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sz="1600" dirty="0"/>
              <a:t>Drainage and rainwater run off</a:t>
            </a:r>
          </a:p>
          <a:p>
            <a:endParaRPr lang="en-US" sz="1600" dirty="0"/>
          </a:p>
          <a:p>
            <a:r>
              <a:rPr lang="en-US" sz="1600" dirty="0"/>
              <a:t>Treatment allows final discharge into natural water sources or reclaimed for used as potable water.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2D52E8-F776-44EA-9B86-5DEB375C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Wastewater Process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2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62D45E-9D42-4E0A-80DE-EF4A490A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Wastewater Treatment Flow Diagram</a:t>
            </a:r>
            <a:endParaRPr lang="en-US" dirty="0"/>
          </a:p>
        </p:txBody>
      </p:sp>
      <p:sp>
        <p:nvSpPr>
          <p:cNvPr id="7" name="Content Placeholder 28">
            <a:extLst>
              <a:ext uri="{FF2B5EF4-FFF2-40B4-BE49-F238E27FC236}">
                <a16:creationId xmlns:a16="http://schemas.microsoft.com/office/drawing/2014/main" id="{9D758ADC-6996-439C-BD3C-DD0CD1EAE4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5320" y="1222540"/>
            <a:ext cx="2244531" cy="3389312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Waste generation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Pumping stations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Screening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Primary treatment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 startAt="5"/>
            </a:pPr>
            <a:r>
              <a:rPr lang="en-GB" sz="1400" dirty="0"/>
              <a:t>Secondary treatment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 startAt="5"/>
            </a:pPr>
            <a:r>
              <a:rPr lang="en-GB" sz="1400" dirty="0"/>
              <a:t>Final treatment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 startAt="5"/>
            </a:pPr>
            <a:r>
              <a:rPr lang="en-GB" sz="1400" dirty="0"/>
              <a:t>Sludge treatment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 startAt="5"/>
            </a:pPr>
            <a:r>
              <a:rPr lang="en-GB" sz="1400" dirty="0"/>
              <a:t>Power generation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endParaRPr lang="en-GB" sz="14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GB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97106E-7BDD-4B50-9099-BE3B8F2B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35" r="1736"/>
          <a:stretch>
            <a:fillRect/>
          </a:stretch>
        </p:blipFill>
        <p:spPr bwMode="auto">
          <a:xfrm>
            <a:off x="308648" y="1222540"/>
            <a:ext cx="6038590" cy="32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hlinkClick r:id="rId4" action="ppaction://hlinksldjump"/>
            <a:extLst>
              <a:ext uri="{FF2B5EF4-FFF2-40B4-BE49-F238E27FC236}">
                <a16:creationId xmlns:a16="http://schemas.microsoft.com/office/drawing/2014/main" id="{FD586F8D-EE6B-48F8-9CFA-E865C66C8A45}"/>
              </a:ext>
            </a:extLst>
          </p:cNvPr>
          <p:cNvSpPr/>
          <p:nvPr/>
        </p:nvSpPr>
        <p:spPr>
          <a:xfrm>
            <a:off x="1815595" y="2149297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BF7CCB26-8AD1-4153-9AFB-60CB34C01E8A}"/>
              </a:ext>
            </a:extLst>
          </p:cNvPr>
          <p:cNvSpPr/>
          <p:nvPr/>
        </p:nvSpPr>
        <p:spPr>
          <a:xfrm>
            <a:off x="3189343" y="1813389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>
            <a:hlinkClick r:id="" action="ppaction://noaction"/>
            <a:extLst>
              <a:ext uri="{FF2B5EF4-FFF2-40B4-BE49-F238E27FC236}">
                <a16:creationId xmlns:a16="http://schemas.microsoft.com/office/drawing/2014/main" id="{337E493C-B6AD-49CA-AFCB-3C887C9ABCA0}"/>
              </a:ext>
            </a:extLst>
          </p:cNvPr>
          <p:cNvSpPr/>
          <p:nvPr/>
        </p:nvSpPr>
        <p:spPr>
          <a:xfrm>
            <a:off x="3703527" y="1338015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1230E761-7176-4CA2-B225-03CF5F34536F}"/>
              </a:ext>
            </a:extLst>
          </p:cNvPr>
          <p:cNvSpPr/>
          <p:nvPr/>
        </p:nvSpPr>
        <p:spPr>
          <a:xfrm>
            <a:off x="5089000" y="1735694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1869CFF3-A06C-4BE1-8318-9C8D4E56CDBC}"/>
              </a:ext>
            </a:extLst>
          </p:cNvPr>
          <p:cNvSpPr/>
          <p:nvPr/>
        </p:nvSpPr>
        <p:spPr>
          <a:xfrm>
            <a:off x="4852404" y="2703631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B031DE6A-6E2B-4B64-8796-CD25657F5731}"/>
              </a:ext>
            </a:extLst>
          </p:cNvPr>
          <p:cNvSpPr/>
          <p:nvPr/>
        </p:nvSpPr>
        <p:spPr>
          <a:xfrm>
            <a:off x="3971045" y="3543717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Oval 14">
            <a:hlinkClick r:id="rId9" action="ppaction://hlinksldjump"/>
            <a:extLst>
              <a:ext uri="{FF2B5EF4-FFF2-40B4-BE49-F238E27FC236}">
                <a16:creationId xmlns:a16="http://schemas.microsoft.com/office/drawing/2014/main" id="{E3CBB786-3E0A-4B4F-9B18-572B4E18939F}"/>
              </a:ext>
            </a:extLst>
          </p:cNvPr>
          <p:cNvSpPr/>
          <p:nvPr/>
        </p:nvSpPr>
        <p:spPr>
          <a:xfrm>
            <a:off x="3556384" y="2590909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Oval 15">
            <a:hlinkClick r:id="rId10" action="ppaction://hlinksldjump"/>
            <a:extLst>
              <a:ext uri="{FF2B5EF4-FFF2-40B4-BE49-F238E27FC236}">
                <a16:creationId xmlns:a16="http://schemas.microsoft.com/office/drawing/2014/main" id="{15233F62-40F7-42FF-8EEF-66C1C4527011}"/>
              </a:ext>
            </a:extLst>
          </p:cNvPr>
          <p:cNvSpPr/>
          <p:nvPr/>
        </p:nvSpPr>
        <p:spPr>
          <a:xfrm>
            <a:off x="2519140" y="3872687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1293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0E6C27-34CC-4B11-AD3A-711FA586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Primary Treatment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24C17-8BAC-4B16-84E0-CC16EB3A5F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564" y="1073150"/>
            <a:ext cx="6618774" cy="3389837"/>
          </a:xfrm>
        </p:spPr>
        <p:txBody>
          <a:bodyPr>
            <a:noAutofit/>
          </a:bodyPr>
          <a:lstStyle/>
          <a:p>
            <a:pPr marL="189000">
              <a:buNone/>
            </a:pPr>
            <a:r>
              <a:rPr lang="en-GB" sz="1800" b="1" dirty="0"/>
              <a:t>Pumping stations</a:t>
            </a:r>
          </a:p>
          <a:p>
            <a:pPr marL="189000">
              <a:buNone/>
            </a:pPr>
            <a:endParaRPr lang="en-GB" sz="1800" b="1" dirty="0"/>
          </a:p>
          <a:p>
            <a:pPr marL="189000">
              <a:buNone/>
            </a:pPr>
            <a:r>
              <a:rPr lang="en-GB" sz="1600" dirty="0"/>
              <a:t>Pump or lift</a:t>
            </a:r>
            <a:r>
              <a:rPr lang="en-GB" sz="1600" i="1" dirty="0"/>
              <a:t> </a:t>
            </a:r>
            <a:r>
              <a:rPr lang="en-GB" sz="1600" dirty="0"/>
              <a:t>stations, are usually unmanned; designed to handle raw sewage fed from underground gravity pipelines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Traditional sewage pumping stations incorporate both a wet and dry well, separated by an internal divide. Pumps are installed below ground level on the base of the dry well with inlets below water level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Sewerage will have CH4 &amp; H2S due to decomposition of organic matter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Dry wells are underground, confined spaces and require appropriate precautions for entry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Recent technologies incorporating </a:t>
            </a:r>
            <a:r>
              <a:rPr lang="en-US" sz="1600" dirty="0"/>
              <a:t>deep tunnel sewers to convey used water by gravity to </a:t>
            </a:r>
            <a:r>
              <a:rPr lang="en-US" sz="1600" dirty="0" err="1"/>
              <a:t>centralised</a:t>
            </a:r>
            <a:r>
              <a:rPr lang="en-US" sz="1600" dirty="0"/>
              <a:t> wastewater treatment plant saves cost and reduce maintenance required in pumping station.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9EAFF-E6D4-49B8-95FE-3901BF502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360" y="1439008"/>
            <a:ext cx="1859943" cy="19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9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539F1E-8F29-4401-A06D-8A3AD859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Primary Treatment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725FA-CD70-47E0-BA04-2042947FE9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877094"/>
            <a:ext cx="7709022" cy="33893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1600" b="1" dirty="0"/>
              <a:t>Screening</a:t>
            </a:r>
          </a:p>
          <a:p>
            <a:pPr>
              <a:buNone/>
            </a:pP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Wastewater enters the treatment plant through pumping stations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With the help of gravity, the used water flows through the various treatment tanks and automated mechanical screens to remove the debris.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This is followed by grit settling tanks or vortex grit chambers to settle and remove the heavier sandy materials present in the used water.</a:t>
            </a:r>
            <a:endParaRPr lang="en-GB" sz="1600" dirty="0"/>
          </a:p>
          <a:p>
            <a:endParaRPr lang="en-GB" sz="1600" dirty="0"/>
          </a:p>
          <a:p>
            <a:r>
              <a:rPr lang="en-GB" sz="1600" b="1" dirty="0"/>
              <a:t>Settling Tanks/ Primary Clarifiers</a:t>
            </a:r>
          </a:p>
          <a:p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Water flows through very slowly across large tanks called primary clarifiers.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Solid pollutants in suspension in wastewater will settle to the bottom of the tanks.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light materials like scum, greasy materials float up to the surface of the tank and is collected and combined with the sludge for further treatment.</a:t>
            </a:r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405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BDC2BA-64A5-4A07-B622-60AB04CE6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5457853" cy="3389312"/>
          </a:xfrm>
        </p:spPr>
        <p:txBody>
          <a:bodyPr/>
          <a:lstStyle/>
          <a:p>
            <a:r>
              <a:rPr lang="en-GB" sz="1600" b="1" dirty="0"/>
              <a:t>Aerobic Digestor or Surface Aerator</a:t>
            </a:r>
          </a:p>
          <a:p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The wastewater is mixed with a culture of micro-organism known as activated sludge in an aerated tank</a:t>
            </a: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Air is pumped through the water. As organic matter decays, it uses oxygen, aeration replenishes the oxygen and keep the activated sludge in good working condition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By the time the used water reaches the end of the aeration tanks, most of the pollutants would have been absorbed by the micro-organism.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The mixture of sludge and the treated water is then channeled into the final clarifiers.</a:t>
            </a:r>
            <a:endParaRPr lang="en-GB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43DEB9-6D9C-4D99-8389-E22A4384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Primary Treatment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F0D3C-EDC9-447B-B903-DE1520359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55" y="942754"/>
            <a:ext cx="2749579" cy="1836410"/>
          </a:xfrm>
          <a:prstGeom prst="rect">
            <a:avLst/>
          </a:prstGeom>
        </p:spPr>
      </p:pic>
      <p:pic>
        <p:nvPicPr>
          <p:cNvPr id="5" name="Picture 4" descr="A picture containing indoor, sitting, orange, wearing&#10;&#10;Description automatically generated">
            <a:extLst>
              <a:ext uri="{FF2B5EF4-FFF2-40B4-BE49-F238E27FC236}">
                <a16:creationId xmlns:a16="http://schemas.microsoft.com/office/drawing/2014/main" id="{6963D8AD-7898-49A0-ADED-1C5C46A8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2" y="3067433"/>
            <a:ext cx="1823697" cy="15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07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14B15FD-98CD-4B75-88DB-B03D2C79DE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1800" b="1" dirty="0"/>
              <a:t>Secondary Clarifiers</a:t>
            </a:r>
          </a:p>
          <a:p>
            <a:endParaRPr lang="en-GB" sz="1350" dirty="0"/>
          </a:p>
          <a:p>
            <a:r>
              <a:rPr lang="en-GB" sz="1600" dirty="0"/>
              <a:t>Here, the sludge settles out of the wastewater and is pumped out of the tanks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The clear supernatant water at the top of the tank is collected and discharged from the tanks as final effluent. </a:t>
            </a: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A portion of the sludge is constantly returned back into the aeration tanks to sustain the optimal bio-reaction process.</a:t>
            </a:r>
            <a:endParaRPr lang="en-GB" sz="1600" dirty="0"/>
          </a:p>
          <a:p>
            <a:endParaRPr lang="en-GB" sz="13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791CF-94FB-4D02-9635-F4977079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</a:t>
            </a:r>
            <a:endParaRPr lang="en-US" dirty="0"/>
          </a:p>
        </p:txBody>
      </p:sp>
      <p:pic>
        <p:nvPicPr>
          <p:cNvPr id="4" name="Picture 3" descr="A clock on the side of a building&#10;&#10;Description automatically generated">
            <a:extLst>
              <a:ext uri="{FF2B5EF4-FFF2-40B4-BE49-F238E27FC236}">
                <a16:creationId xmlns:a16="http://schemas.microsoft.com/office/drawing/2014/main" id="{018008ED-0F15-4807-A787-F8D5E0BC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05213" y="2536384"/>
            <a:ext cx="1865470" cy="26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AF0BAD-0189-4D39-A1DC-E2D386B3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55416-3E1A-4B5B-AA16-1BF772AA1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1201738"/>
            <a:ext cx="6935299" cy="3389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1800" b="1" dirty="0"/>
              <a:t>Final treatment</a:t>
            </a:r>
          </a:p>
          <a:p>
            <a:endParaRPr lang="en-GB" sz="135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Wastewater flows into a chemical contact tank, where chemicals (e.g. chlorine) are added to kill bacteria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Chlorine is mostly eliminated as the bacteria are destroyed, but sometimes it must be neutralized by adding other chemicals. This protects fish and other marine organisms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Treated water (called effluent) </a:t>
            </a:r>
            <a:r>
              <a:rPr lang="en-US" sz="1600" dirty="0"/>
              <a:t>meeting the discharge standards of 20 mg/l biochemical oxygen demand (BOD) and 30 mg/l total suspended solids (TSS) is either discharged to river/ sea or sent for further treatment.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In Singapore the final effluent is further treated using UF membrane and reverse osmosis technologies to high grade water called </a:t>
            </a:r>
            <a:r>
              <a:rPr lang="en-US" sz="1600" i="1" dirty="0"/>
              <a:t>NEWater.</a:t>
            </a:r>
            <a:endParaRPr lang="en-GB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709FC4-6CF9-4C0C-99D4-40BBC5A73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58"/>
          <a:stretch/>
        </p:blipFill>
        <p:spPr>
          <a:xfrm>
            <a:off x="7397261" y="3274585"/>
            <a:ext cx="1688123" cy="15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6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5E317-E423-4E2B-9B35-BDFD1857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9B22E-3449-4602-A617-C547A6CBC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1173226"/>
            <a:ext cx="8244271" cy="33893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1800" b="1" dirty="0"/>
              <a:t>Sludge Digester (Anaerobic)</a:t>
            </a:r>
            <a:endParaRPr lang="en-GB" sz="1350" b="1" dirty="0"/>
          </a:p>
          <a:p>
            <a:endParaRPr lang="en-GB" sz="135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Activated sludge is transferred to anaerobic digesters, where it is mixed with </a:t>
            </a:r>
            <a:r>
              <a:rPr lang="en-SG" sz="1600" dirty="0"/>
              <a:t>a </a:t>
            </a:r>
            <a:r>
              <a:rPr lang="en-US" sz="1600" dirty="0"/>
              <a:t>different culture of micro-organism thriving in an oxygen-deficient environment further breaks down the sludge into biogas – a process that takes 20-30 days.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Biogas is high in CH4 (54%) &amp; CO2 (40%), but it also has over 3000ppm of H2S</a:t>
            </a: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High levels of H2S can cause corrosion and mechanical failure in generators so it must be treated before biogas can be used as a source of energy.</a:t>
            </a:r>
          </a:p>
          <a:p>
            <a:pPr>
              <a:buNone/>
            </a:pPr>
            <a:endParaRPr lang="en-GB" sz="1600" dirty="0"/>
          </a:p>
          <a:p>
            <a:r>
              <a:rPr lang="en-GB" sz="1800" b="1" dirty="0"/>
              <a:t>Sludge Dewatering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SG" sz="1600" dirty="0"/>
              <a:t>The digested sludge is dried via dewatering centrifuges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SG" sz="1600" dirty="0"/>
              <a:t>The sludge is then incinerated and ashes used as landfill.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43F7C-7E3B-4000-9C9F-96426E34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581" y="3219576"/>
            <a:ext cx="2869296" cy="17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1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765" y="1472188"/>
            <a:ext cx="8340152" cy="1295287"/>
          </a:xfrm>
        </p:spPr>
        <p:txBody>
          <a:bodyPr/>
          <a:lstStyle/>
          <a:p>
            <a:r>
              <a:rPr lang="en-US" dirty="0"/>
              <a:t>Gas Detection Requirement in Water/ Wastewater Industry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60551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1CC359-8193-4AD4-8DFD-46CED32B26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7743853" cy="3389312"/>
          </a:xfrm>
        </p:spPr>
        <p:txBody>
          <a:bodyPr/>
          <a:lstStyle/>
          <a:p>
            <a:r>
              <a:rPr lang="en-GB" sz="1800" b="1" dirty="0"/>
              <a:t>Power generation – from Waste to Energy</a:t>
            </a:r>
          </a:p>
          <a:p>
            <a:endParaRPr lang="en-GB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Water companies have become increasingly involved in generating electricity from sewage sludge as the high level of methane represents a rich source of energy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Some facilities have an on-site power station (combustion engines) used to convert the biogas into electricity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Alternatively, the biogas is used directly to provide fuel to heat the digesters and other processes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7CAA84-0BA9-4573-8F6E-07747EA4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5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D7FD8E-C60A-48F6-B477-74961700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Gas Detection Solution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819EBC-4CA3-43D3-9FB0-12CC11D955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32501" y="668093"/>
            <a:ext cx="911860" cy="75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09E3FA-9E38-4F44-A5D2-A3585AEBDF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103608" y="1446178"/>
            <a:ext cx="969645" cy="80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F0C9D-ABA6-46F5-8297-5443EF94822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32501" y="2271888"/>
            <a:ext cx="914400" cy="754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35AD8C-5A52-4069-AAED-813DEA215C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94" y="3051878"/>
            <a:ext cx="928671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EF6B03-CF77-4961-8192-40B4A9234B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30309" y="3928819"/>
            <a:ext cx="1042944" cy="89898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EB7AAD-FC53-4B9B-8164-668B0A892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971795"/>
              </p:ext>
            </p:extLst>
          </p:nvPr>
        </p:nvGraphicFramePr>
        <p:xfrm>
          <a:off x="293077" y="1027234"/>
          <a:ext cx="7647845" cy="4043114"/>
        </p:xfrm>
        <a:graphic>
          <a:graphicData uri="http://schemas.openxmlformats.org/drawingml/2006/table">
            <a:tbl>
              <a:tblPr firstRow="1" firstCol="1" bandRow="1"/>
              <a:tblGrid>
                <a:gridCol w="1277815">
                  <a:extLst>
                    <a:ext uri="{9D8B030D-6E8A-4147-A177-3AD203B41FA5}">
                      <a16:colId xmlns:a16="http://schemas.microsoft.com/office/drawing/2014/main" val="1708160616"/>
                    </a:ext>
                  </a:extLst>
                </a:gridCol>
                <a:gridCol w="2849671">
                  <a:extLst>
                    <a:ext uri="{9D8B030D-6E8A-4147-A177-3AD203B41FA5}">
                      <a16:colId xmlns:a16="http://schemas.microsoft.com/office/drawing/2014/main" val="674535544"/>
                    </a:ext>
                  </a:extLst>
                </a:gridCol>
                <a:gridCol w="1456609">
                  <a:extLst>
                    <a:ext uri="{9D8B030D-6E8A-4147-A177-3AD203B41FA5}">
                      <a16:colId xmlns:a16="http://schemas.microsoft.com/office/drawing/2014/main" val="1147041004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706416962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956966204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3955689792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849185253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3306751358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2400029943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3971838835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3376161599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2182823845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54017512"/>
                    </a:ext>
                  </a:extLst>
                </a:gridCol>
              </a:tblGrid>
              <a:tr h="143291">
                <a:tc rowSpan="2" gridSpan="3">
                  <a:txBody>
                    <a:bodyPr/>
                    <a:lstStyle/>
                    <a:p>
                      <a:pPr algn="l"/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Crowcon Products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96057"/>
                  </a:ext>
                </a:extLst>
              </a:tr>
              <a:tr h="29535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Clip SGD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Gasman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T3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Gas-Pro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T4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Xgard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Xgard IR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Xgard Bright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IRmax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ESU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 vert="vert27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532204"/>
                  </a:ext>
                </a:extLst>
              </a:tr>
              <a:tr h="64240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Overview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Areas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028499"/>
                  </a:ext>
                </a:extLst>
              </a:tr>
              <a:tr h="16896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Hydrogen sulphide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Caused by the breakdown of organic matter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863582"/>
                  </a:ext>
                </a:extLst>
              </a:tr>
              <a:tr h="168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Intensified during sludge digestion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Digester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708534"/>
                  </a:ext>
                </a:extLst>
              </a:tr>
              <a:tr h="168963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Methane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Result of anaerobic decay of organic matter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672452"/>
                  </a:ext>
                </a:extLst>
              </a:tr>
              <a:tr h="168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Intensified during sludge digestion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Digester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709721"/>
                  </a:ext>
                </a:extLst>
              </a:tr>
              <a:tr h="2865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to heat the digesters and stored for use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and pipework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975832"/>
                  </a:ext>
                </a:extLst>
              </a:tr>
              <a:tr h="16896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Oxygen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during the aeration cycle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and pipework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382279"/>
                  </a:ext>
                </a:extLst>
              </a:tr>
              <a:tr h="2865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Displacement by carbon dioxide &amp;/or methane 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Confined spaces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684085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Chlorine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during water disinfecting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and dosing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410691"/>
                  </a:ext>
                </a:extLst>
              </a:tr>
              <a:tr h="2865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Sulphur dioxide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to treat chlorinated water prior to release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and dosing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150903"/>
                  </a:ext>
                </a:extLst>
              </a:tr>
              <a:tr h="2865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Flammable vapours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Flammable liquids washed in with rain/ wastewater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Inlet, wet wells &amp; screening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157518"/>
                  </a:ext>
                </a:extLst>
              </a:tr>
              <a:tr h="2865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Carbon monoxide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Engine and heater by-product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Wet &amp; dry wells, confined spaces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998962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Carbon dioxide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Oxygen displacement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Confined spaces, digester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414695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Ozone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during filtration &amp; disinfection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Storage, filtering and dosing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448395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Ammonia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during water disinfecting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and dosing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467101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Chlorine dioxide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during water disinfecting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and dosing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453" marR="5545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989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820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111975-07D6-455E-9ECD-F6E56C8A8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8D7765-FE0A-441F-9F8D-D3BD165C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Gas Hazards – Primary &amp; Secondary Treatment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53D0EC-8779-4FFF-AE93-C533E051E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59552"/>
              </p:ext>
            </p:extLst>
          </p:nvPr>
        </p:nvGraphicFramePr>
        <p:xfrm>
          <a:off x="462301" y="1217858"/>
          <a:ext cx="4109700" cy="3213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900">
                  <a:extLst>
                    <a:ext uri="{9D8B030D-6E8A-4147-A177-3AD203B41FA5}">
                      <a16:colId xmlns:a16="http://schemas.microsoft.com/office/drawing/2014/main" val="2347215246"/>
                    </a:ext>
                  </a:extLst>
                </a:gridCol>
                <a:gridCol w="1369900">
                  <a:extLst>
                    <a:ext uri="{9D8B030D-6E8A-4147-A177-3AD203B41FA5}">
                      <a16:colId xmlns:a16="http://schemas.microsoft.com/office/drawing/2014/main" val="873353022"/>
                    </a:ext>
                  </a:extLst>
                </a:gridCol>
                <a:gridCol w="1369900">
                  <a:extLst>
                    <a:ext uri="{9D8B030D-6E8A-4147-A177-3AD203B41FA5}">
                      <a16:colId xmlns:a16="http://schemas.microsoft.com/office/drawing/2014/main" val="1837741797"/>
                    </a:ext>
                  </a:extLst>
                </a:gridCol>
              </a:tblGrid>
              <a:tr h="456079">
                <a:tc>
                  <a:txBody>
                    <a:bodyPr/>
                    <a:lstStyle/>
                    <a:p>
                      <a:r>
                        <a:rPr lang="en-SG" sz="1100" dirty="0"/>
                        <a:t>Process Area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Hazards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Measurement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5204831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Pumping station wet well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Sample draw using ASU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7378359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Screening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0696910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Grit Removal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0022682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Aeration sediment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LEL, H2S,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0193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Oxygen Aeration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2039713"/>
                  </a:ext>
                </a:extLst>
              </a:tr>
              <a:tr h="459565">
                <a:tc>
                  <a:txBody>
                    <a:bodyPr/>
                    <a:lstStyle/>
                    <a:p>
                      <a:r>
                        <a:rPr lang="en-SG" sz="1100" dirty="0"/>
                        <a:t>Disinfection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CL2, O3, NH3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7068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D67E9B-8AE8-47ED-B155-169CEF7C4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45588"/>
              </p:ext>
            </p:extLst>
          </p:nvPr>
        </p:nvGraphicFramePr>
        <p:xfrm>
          <a:off x="4941369" y="1201738"/>
          <a:ext cx="3798276" cy="3357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092">
                  <a:extLst>
                    <a:ext uri="{9D8B030D-6E8A-4147-A177-3AD203B41FA5}">
                      <a16:colId xmlns:a16="http://schemas.microsoft.com/office/drawing/2014/main" val="2347215246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873353022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1837741797"/>
                    </a:ext>
                  </a:extLst>
                </a:gridCol>
              </a:tblGrid>
              <a:tr h="408452">
                <a:tc>
                  <a:txBody>
                    <a:bodyPr/>
                    <a:lstStyle/>
                    <a:p>
                      <a:r>
                        <a:rPr lang="en-SG" sz="1100" dirty="0"/>
                        <a:t>Process Area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Hazards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Measurement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5204831"/>
                  </a:ext>
                </a:extLst>
              </a:tr>
              <a:tr h="411573">
                <a:tc>
                  <a:txBody>
                    <a:bodyPr/>
                    <a:lstStyle/>
                    <a:p>
                      <a:r>
                        <a:rPr lang="en-SG" sz="1100" dirty="0"/>
                        <a:t>Clarifier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O2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Sample draw using ASU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7378359"/>
                  </a:ext>
                </a:extLst>
              </a:tr>
              <a:tr h="411573">
                <a:tc>
                  <a:txBody>
                    <a:bodyPr/>
                    <a:lstStyle/>
                    <a:p>
                      <a:r>
                        <a:rPr lang="en-SG" sz="1100" dirty="0"/>
                        <a:t>Sludge pumping dry well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0696910"/>
                  </a:ext>
                </a:extLst>
              </a:tr>
              <a:tr h="411573">
                <a:tc>
                  <a:txBody>
                    <a:bodyPr/>
                    <a:lstStyle/>
                    <a:p>
                      <a:r>
                        <a:rPr lang="en-SG" sz="1100" dirty="0"/>
                        <a:t>Anaerobic Digester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0022682"/>
                  </a:ext>
                </a:extLst>
              </a:tr>
              <a:tr h="411573">
                <a:tc>
                  <a:txBody>
                    <a:bodyPr/>
                    <a:lstStyle/>
                    <a:p>
                      <a:r>
                        <a:rPr lang="en-SG" sz="1100" dirty="0"/>
                        <a:t>Sludge dryer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LEL, O2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0193"/>
                  </a:ext>
                </a:extLst>
              </a:tr>
              <a:tr h="411573">
                <a:tc>
                  <a:txBody>
                    <a:bodyPr/>
                    <a:lstStyle/>
                    <a:p>
                      <a:r>
                        <a:rPr lang="en-SG" sz="1100" dirty="0"/>
                        <a:t>Digester Gas processing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LEL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100" dirty="0"/>
                        <a:t>Ambient monitoring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2039713"/>
                  </a:ext>
                </a:extLst>
              </a:tr>
              <a:tr h="41157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706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363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B20C07-1F57-4905-B935-FBE08C31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 Directive 2017/164 IOELV (Indicative Occupational Exposure Limit Values) 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62A4A7-26A9-46B1-818D-6337D79DC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174415"/>
              </p:ext>
            </p:extLst>
          </p:nvPr>
        </p:nvGraphicFramePr>
        <p:xfrm>
          <a:off x="590426" y="1336430"/>
          <a:ext cx="6103451" cy="3001109"/>
        </p:xfrm>
        <a:graphic>
          <a:graphicData uri="http://schemas.openxmlformats.org/drawingml/2006/table">
            <a:tbl>
              <a:tblPr firstRow="1" firstCol="1" bandRow="1"/>
              <a:tblGrid>
                <a:gridCol w="2113272">
                  <a:extLst>
                    <a:ext uri="{9D8B030D-6E8A-4147-A177-3AD203B41FA5}">
                      <a16:colId xmlns:a16="http://schemas.microsoft.com/office/drawing/2014/main" val="1139003530"/>
                    </a:ext>
                  </a:extLst>
                </a:gridCol>
                <a:gridCol w="1164917">
                  <a:extLst>
                    <a:ext uri="{9D8B030D-6E8A-4147-A177-3AD203B41FA5}">
                      <a16:colId xmlns:a16="http://schemas.microsoft.com/office/drawing/2014/main" val="2927823270"/>
                    </a:ext>
                  </a:extLst>
                </a:gridCol>
                <a:gridCol w="1465385">
                  <a:extLst>
                    <a:ext uri="{9D8B030D-6E8A-4147-A177-3AD203B41FA5}">
                      <a16:colId xmlns:a16="http://schemas.microsoft.com/office/drawing/2014/main" val="2066339434"/>
                    </a:ext>
                  </a:extLst>
                </a:gridCol>
                <a:gridCol w="1359877">
                  <a:extLst>
                    <a:ext uri="{9D8B030D-6E8A-4147-A177-3AD203B41FA5}">
                      <a16:colId xmlns:a16="http://schemas.microsoft.com/office/drawing/2014/main" val="3775447312"/>
                    </a:ext>
                  </a:extLst>
                </a:gridCol>
              </a:tblGrid>
              <a:tr h="4960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OELV (Occupational Exposure Limit Values)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30845"/>
                  </a:ext>
                </a:extLst>
              </a:tr>
              <a:tr h="4960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Substance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Chemical Formula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LTEL (8hr TWA) ppm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STEL (15 min TWA) ppm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61772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Ammonia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GB" sz="10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388600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GB" sz="10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5000 (0.5% by vol)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15000 (1.5% by vol)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747431"/>
                  </a:ext>
                </a:extLst>
              </a:tr>
              <a:tr h="2728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monoxide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(30)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(200)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042873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Chlorine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GB" sz="10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437072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Chlorine dioxide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</a:t>
                      </a:r>
                      <a:r>
                        <a:rPr lang="en-GB" sz="10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471106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sulphide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GB" sz="10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498660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Ozone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0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040756"/>
                  </a:ext>
                </a:extLst>
              </a:tr>
              <a:tr h="248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Sulphur dioxide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GB" sz="10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 (2)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(5)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41878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84A042F-C001-4FDD-AEDC-6243EDAE78C9}"/>
              </a:ext>
            </a:extLst>
          </p:cNvPr>
          <p:cNvSpPr/>
          <p:nvPr/>
        </p:nvSpPr>
        <p:spPr>
          <a:xfrm>
            <a:off x="437766" y="4359466"/>
            <a:ext cx="7779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Effective 21 August 2018, values in red indicate changes from previous revision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04363-C0A1-4E52-AE93-4622918AB43E}"/>
              </a:ext>
            </a:extLst>
          </p:cNvPr>
          <p:cNvSpPr/>
          <p:nvPr/>
        </p:nvSpPr>
        <p:spPr>
          <a:xfrm>
            <a:off x="7043094" y="1302567"/>
            <a:ext cx="19485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TWA resume function is unique to T4 as it ensures TWA is calculated accurately even when switched off and on again.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6FD66F-F39B-4491-AA9D-B4B18661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94" y="2745054"/>
            <a:ext cx="1932864" cy="15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9E9023-B356-41F6-B9E4-C73F94D5F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781" y="1145471"/>
            <a:ext cx="2891368" cy="21709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CE9436-6A5B-4992-930A-300E0BEF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Sampling System for Wastewater</a:t>
            </a:r>
            <a:endParaRPr lang="en-US" dirty="0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378DAA50-EC4E-4B6E-B56C-0866993AE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91" y="1189180"/>
            <a:ext cx="2518015" cy="340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8AE6280-4A63-448C-8D49-419EE71E2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712" y="1189180"/>
            <a:ext cx="1589296" cy="223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BC3A7ECA-AE8C-42A0-B8D8-28F094ACF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712" y="3381140"/>
            <a:ext cx="2600457" cy="162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3128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2189A0-282A-4683-ABCF-F7B4A26E58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5866" y="1201738"/>
            <a:ext cx="4066768" cy="3389312"/>
          </a:xfrm>
        </p:spPr>
        <p:txBody>
          <a:bodyPr/>
          <a:lstStyle/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Positioned away from the sample environment to ensure easy, safe access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Installed and commissioned for you on site by our trusted partners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Ongoing support, maintenance and servicing provided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659E9A-C9A6-484E-A9C6-B5342ABFD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Why Sampling System?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46FF2-0CB5-4C9E-9762-21A002711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6075" indent="-342900">
              <a:buFont typeface="Arial" panose="020B0604020202020204" pitchFamily="34" charset="0"/>
              <a:buChar char="•"/>
            </a:pPr>
            <a:r>
              <a:rPr lang="en-SG" dirty="0"/>
              <a:t>Tailored and custom build to customer need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Multiple sampling line to one system - enabling the monitor of gases, from various locations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r>
              <a:rPr lang="en-US" dirty="0"/>
              <a:t>Eliminating costly downtime caused by sensor failure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F8B2D6-0BBC-4FCA-B461-49027D69DBD5}"/>
              </a:ext>
            </a:extLst>
          </p:cNvPr>
          <p:cNvSpPr/>
          <p:nvPr/>
        </p:nvSpPr>
        <p:spPr>
          <a:xfrm>
            <a:off x="621322" y="4064514"/>
            <a:ext cx="7408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Visit our </a:t>
            </a:r>
            <a:r>
              <a:rPr lang="en-SG" dirty="0">
                <a:hlinkClick r:id="rId2"/>
              </a:rPr>
              <a:t>website</a:t>
            </a:r>
            <a:r>
              <a:rPr lang="en-SG" dirty="0"/>
              <a:t> to download whitepaper &amp; watch video</a:t>
            </a:r>
          </a:p>
          <a:p>
            <a:r>
              <a:rPr lang="en-SG" dirty="0"/>
              <a:t>Join our </a:t>
            </a:r>
            <a:r>
              <a:rPr lang="en-SG" dirty="0">
                <a:hlinkClick r:id="rId3"/>
              </a:rPr>
              <a:t>webinar</a:t>
            </a:r>
            <a:r>
              <a:rPr lang="en-SG" dirty="0"/>
              <a:t> on 17</a:t>
            </a:r>
            <a:r>
              <a:rPr lang="en-SG" baseline="30000" dirty="0"/>
              <a:t>th</a:t>
            </a:r>
            <a:r>
              <a:rPr lang="en-SG" dirty="0"/>
              <a:t> June on Sampling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31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9">
            <a:extLst>
              <a:ext uri="{FF2B5EF4-FFF2-40B4-BE49-F238E27FC236}">
                <a16:creationId xmlns:a16="http://schemas.microsoft.com/office/drawing/2014/main" id="{6DB9DAB3-B465-4503-9410-6270EB3C7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78" y="1507533"/>
            <a:ext cx="84518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solidFill>
                  <a:srgbClr val="003893"/>
                </a:solidFill>
              </a:rPr>
              <a:t>Toxic Gas Detectors</a:t>
            </a:r>
          </a:p>
        </p:txBody>
      </p:sp>
      <p:sp>
        <p:nvSpPr>
          <p:cNvPr id="5" name="Text Box 90">
            <a:extLst>
              <a:ext uri="{FF2B5EF4-FFF2-40B4-BE49-F238E27FC236}">
                <a16:creationId xmlns:a16="http://schemas.microsoft.com/office/drawing/2014/main" id="{F96967D1-4458-4877-A1D5-DF92CD12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70" y="4407694"/>
            <a:ext cx="87749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 err="1">
                <a:solidFill>
                  <a:srgbClr val="003893"/>
                </a:solidFill>
              </a:rPr>
              <a:t>Xgard</a:t>
            </a:r>
            <a:r>
              <a:rPr lang="en-GB" sz="1000" dirty="0">
                <a:solidFill>
                  <a:srgbClr val="003893"/>
                </a:solidFill>
              </a:rPr>
              <a:t> ESU</a:t>
            </a:r>
          </a:p>
        </p:txBody>
      </p:sp>
      <p:sp>
        <p:nvSpPr>
          <p:cNvPr id="6" name="AutoShape 91">
            <a:extLst>
              <a:ext uri="{FF2B5EF4-FFF2-40B4-BE49-F238E27FC236}">
                <a16:creationId xmlns:a16="http://schemas.microsoft.com/office/drawing/2014/main" id="{F74CE42C-C879-445F-96EB-6752C77AF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650" y="3614738"/>
            <a:ext cx="421481" cy="416719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5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Oval 92">
            <a:extLst>
              <a:ext uri="{FF2B5EF4-FFF2-40B4-BE49-F238E27FC236}">
                <a16:creationId xmlns:a16="http://schemas.microsoft.com/office/drawing/2014/main" id="{6B262EBB-4F01-4747-B5FF-E0957DF80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296" y="3709194"/>
            <a:ext cx="216694" cy="21669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93">
            <a:extLst>
              <a:ext uri="{FF2B5EF4-FFF2-40B4-BE49-F238E27FC236}">
                <a16:creationId xmlns:a16="http://schemas.microsoft.com/office/drawing/2014/main" id="{BF13EE3F-ED75-4F09-B969-97F2D456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995" y="4036368"/>
            <a:ext cx="11787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000" dirty="0">
                <a:solidFill>
                  <a:srgbClr val="003893"/>
                </a:solidFill>
              </a:rPr>
              <a:t>Remote inhibit </a:t>
            </a:r>
          </a:p>
          <a:p>
            <a:pPr algn="ctr">
              <a:spcBef>
                <a:spcPts val="0"/>
              </a:spcBef>
            </a:pPr>
            <a:r>
              <a:rPr lang="en-GB" sz="1000" dirty="0">
                <a:solidFill>
                  <a:srgbClr val="003893"/>
                </a:solidFill>
              </a:rPr>
              <a:t>&amp; reset switches</a:t>
            </a:r>
          </a:p>
        </p:txBody>
      </p:sp>
      <p:sp>
        <p:nvSpPr>
          <p:cNvPr id="9" name="Text Box 143">
            <a:extLst>
              <a:ext uri="{FF2B5EF4-FFF2-40B4-BE49-F238E27FC236}">
                <a16:creationId xmlns:a16="http://schemas.microsoft.com/office/drawing/2014/main" id="{9BD15E2B-4D22-45DB-A207-3C85BCD2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43" y="2019591"/>
            <a:ext cx="102631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solidFill>
                  <a:srgbClr val="003893"/>
                </a:solidFill>
              </a:rPr>
              <a:t>Flammable</a:t>
            </a:r>
            <a:r>
              <a:rPr lang="en-GB" sz="1200" dirty="0">
                <a:solidFill>
                  <a:srgbClr val="003893"/>
                </a:solidFill>
              </a:rPr>
              <a:t> gas  Detectors</a:t>
            </a:r>
          </a:p>
        </p:txBody>
      </p:sp>
      <p:sp>
        <p:nvSpPr>
          <p:cNvPr id="10" name="Text Box 144">
            <a:extLst>
              <a:ext uri="{FF2B5EF4-FFF2-40B4-BE49-F238E27FC236}">
                <a16:creationId xmlns:a16="http://schemas.microsoft.com/office/drawing/2014/main" id="{7C4FDC6D-B62E-463E-9446-55C4A3C3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85" y="2757114"/>
            <a:ext cx="11480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solidFill>
                  <a:srgbClr val="003893"/>
                </a:solidFill>
              </a:rPr>
              <a:t>Smoke/Heat Detectors </a:t>
            </a:r>
          </a:p>
        </p:txBody>
      </p:sp>
      <p:pic>
        <p:nvPicPr>
          <p:cNvPr id="11" name="Picture 71" descr="croppedXgard">
            <a:extLst>
              <a:ext uri="{FF2B5EF4-FFF2-40B4-BE49-F238E27FC236}">
                <a16:creationId xmlns:a16="http://schemas.microsoft.com/office/drawing/2014/main" id="{E2CD3878-EF8C-499A-A574-45E489D5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582680">
            <a:off x="828327" y="1455609"/>
            <a:ext cx="311003" cy="331492"/>
          </a:xfrm>
          <a:noFill/>
        </p:spPr>
      </p:pic>
      <p:pic>
        <p:nvPicPr>
          <p:cNvPr id="12" name="Picture 158" descr="Sharpeye IR3 140_4066">
            <a:extLst>
              <a:ext uri="{FF2B5EF4-FFF2-40B4-BE49-F238E27FC236}">
                <a16:creationId xmlns:a16="http://schemas.microsoft.com/office/drawing/2014/main" id="{4343377E-A3C5-4D0B-AC97-C279493E9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582680">
            <a:off x="796430" y="2036612"/>
            <a:ext cx="329297" cy="329297"/>
          </a:xfrm>
          <a:noFill/>
        </p:spPr>
      </p:pic>
      <p:pic>
        <p:nvPicPr>
          <p:cNvPr id="13" name="Picture 161" descr="S65 Image">
            <a:extLst>
              <a:ext uri="{FF2B5EF4-FFF2-40B4-BE49-F238E27FC236}">
                <a16:creationId xmlns:a16="http://schemas.microsoft.com/office/drawing/2014/main" id="{7A83384F-9148-44DB-8BF8-0352A7BC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582680">
            <a:off x="828327" y="2729660"/>
            <a:ext cx="296367" cy="305880"/>
          </a:xfrm>
          <a:noFill/>
        </p:spPr>
      </p:pic>
      <p:pic>
        <p:nvPicPr>
          <p:cNvPr id="14" name="Picture 73" descr="Xgard ESU.jpg">
            <a:extLst>
              <a:ext uri="{FF2B5EF4-FFF2-40B4-BE49-F238E27FC236}">
                <a16:creationId xmlns:a16="http://schemas.microsoft.com/office/drawing/2014/main" id="{994739BE-C768-48A7-81FC-E3099C1B6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95" b="7508"/>
          <a:stretch>
            <a:fillRect/>
          </a:stretch>
        </p:blipFill>
        <p:spPr bwMode="auto">
          <a:xfrm>
            <a:off x="679804" y="3489512"/>
            <a:ext cx="1178719" cy="9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9" descr="Sounder Beacon deep base red.jpg">
            <a:extLst>
              <a:ext uri="{FF2B5EF4-FFF2-40B4-BE49-F238E27FC236}">
                <a16:creationId xmlns:a16="http://schemas.microsoft.com/office/drawing/2014/main" id="{EE0F191A-2071-43E3-A38B-F95BF702CF3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5000" t="4351" r="4583" b="7315"/>
          <a:stretch>
            <a:fillRect/>
          </a:stretch>
        </p:blipFill>
        <p:spPr bwMode="auto">
          <a:xfrm>
            <a:off x="3474953" y="3614926"/>
            <a:ext cx="387548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90">
            <a:extLst>
              <a:ext uri="{FF2B5EF4-FFF2-40B4-BE49-F238E27FC236}">
                <a16:creationId xmlns:a16="http://schemas.microsoft.com/office/drawing/2014/main" id="{004DF583-199E-41DC-8090-940CFBC30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945" y="4396137"/>
            <a:ext cx="10715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000" dirty="0">
                <a:solidFill>
                  <a:srgbClr val="003893"/>
                </a:solidFill>
              </a:rPr>
              <a:t>Audible/Visual </a:t>
            </a:r>
          </a:p>
          <a:p>
            <a:pPr algn="ctr">
              <a:spcBef>
                <a:spcPts val="0"/>
              </a:spcBef>
            </a:pPr>
            <a:r>
              <a:rPr lang="en-GB" sz="1000" dirty="0">
                <a:solidFill>
                  <a:srgbClr val="003893"/>
                </a:solidFill>
              </a:rPr>
              <a:t>Alarms</a:t>
            </a:r>
          </a:p>
        </p:txBody>
      </p:sp>
      <p:cxnSp>
        <p:nvCxnSpPr>
          <p:cNvPr id="17" name="Elbow Connector 57">
            <a:extLst>
              <a:ext uri="{FF2B5EF4-FFF2-40B4-BE49-F238E27FC236}">
                <a16:creationId xmlns:a16="http://schemas.microsoft.com/office/drawing/2014/main" id="{9403D71C-DA3B-459D-88B2-596FC5771A17}"/>
              </a:ext>
            </a:extLst>
          </p:cNvPr>
          <p:cNvCxnSpPr>
            <a:endCxn id="11" idx="3"/>
          </p:cNvCxnSpPr>
          <p:nvPr/>
        </p:nvCxnSpPr>
        <p:spPr>
          <a:xfrm rot="10800000">
            <a:off x="1123139" y="1690443"/>
            <a:ext cx="1475508" cy="588415"/>
          </a:xfrm>
          <a:prstGeom prst="bentConnector3">
            <a:avLst>
              <a:gd name="adj1" fmla="val 25036"/>
            </a:avLst>
          </a:prstGeom>
          <a:ln w="19050">
            <a:solidFill>
              <a:srgbClr val="0038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59">
            <a:extLst>
              <a:ext uri="{FF2B5EF4-FFF2-40B4-BE49-F238E27FC236}">
                <a16:creationId xmlns:a16="http://schemas.microsoft.com/office/drawing/2014/main" id="{99246BF1-672B-45DE-8240-63EB7D16017A}"/>
              </a:ext>
            </a:extLst>
          </p:cNvPr>
          <p:cNvCxnSpPr>
            <a:endCxn id="13" idx="3"/>
          </p:cNvCxnSpPr>
          <p:nvPr/>
        </p:nvCxnSpPr>
        <p:spPr>
          <a:xfrm rot="10800000" flipV="1">
            <a:off x="1109266" y="2278857"/>
            <a:ext cx="1489382" cy="669579"/>
          </a:xfrm>
          <a:prstGeom prst="bentConnector3">
            <a:avLst>
              <a:gd name="adj1" fmla="val 24661"/>
            </a:avLst>
          </a:prstGeom>
          <a:ln w="19050">
            <a:solidFill>
              <a:srgbClr val="0038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5FD768-5B4D-4A9C-B84D-215387456828}"/>
              </a:ext>
            </a:extLst>
          </p:cNvPr>
          <p:cNvCxnSpPr/>
          <p:nvPr/>
        </p:nvCxnSpPr>
        <p:spPr>
          <a:xfrm flipH="1" flipV="1">
            <a:off x="1108585" y="2274412"/>
            <a:ext cx="1490063" cy="4445"/>
          </a:xfrm>
          <a:prstGeom prst="straightConnector1">
            <a:avLst/>
          </a:prstGeom>
          <a:ln w="19050">
            <a:solidFill>
              <a:srgbClr val="0038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71">
            <a:extLst>
              <a:ext uri="{FF2B5EF4-FFF2-40B4-BE49-F238E27FC236}">
                <a16:creationId xmlns:a16="http://schemas.microsoft.com/office/drawing/2014/main" id="{4940E0B4-C07A-4C06-ABED-8FC8CAA7D2FB}"/>
              </a:ext>
            </a:extLst>
          </p:cNvPr>
          <p:cNvCxnSpPr>
            <a:endCxn id="14" idx="3"/>
          </p:cNvCxnSpPr>
          <p:nvPr/>
        </p:nvCxnSpPr>
        <p:spPr>
          <a:xfrm rot="5400000">
            <a:off x="1207000" y="2944246"/>
            <a:ext cx="1674159" cy="371114"/>
          </a:xfrm>
          <a:prstGeom prst="bentConnector2">
            <a:avLst/>
          </a:prstGeom>
          <a:ln w="19050">
            <a:solidFill>
              <a:srgbClr val="0038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72">
            <a:extLst>
              <a:ext uri="{FF2B5EF4-FFF2-40B4-BE49-F238E27FC236}">
                <a16:creationId xmlns:a16="http://schemas.microsoft.com/office/drawing/2014/main" id="{538223D8-AD76-4CC4-98F9-DBB1E0220BA7}"/>
              </a:ext>
            </a:extLst>
          </p:cNvPr>
          <p:cNvSpPr/>
          <p:nvPr/>
        </p:nvSpPr>
        <p:spPr>
          <a:xfrm>
            <a:off x="4675320" y="1408112"/>
            <a:ext cx="1471613" cy="514350"/>
          </a:xfrm>
          <a:prstGeom prst="roundRect">
            <a:avLst/>
          </a:prstGeom>
          <a:solidFill>
            <a:schemeClr val="bg1"/>
          </a:solidFill>
          <a:ln>
            <a:solidFill>
              <a:srgbClr val="003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825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V.F.C  (Volt-Free Contacts)</a:t>
            </a:r>
          </a:p>
          <a:p>
            <a:r>
              <a:rPr lang="en-GB" sz="825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Audio/Visual &amp; Solenoid valves</a:t>
            </a:r>
          </a:p>
        </p:txBody>
      </p:sp>
      <p:sp>
        <p:nvSpPr>
          <p:cNvPr id="22" name="Rounded Rectangle 73">
            <a:extLst>
              <a:ext uri="{FF2B5EF4-FFF2-40B4-BE49-F238E27FC236}">
                <a16:creationId xmlns:a16="http://schemas.microsoft.com/office/drawing/2014/main" id="{1F0A2E56-64F1-4FC7-AFA2-4314F2CAA63A}"/>
              </a:ext>
            </a:extLst>
          </p:cNvPr>
          <p:cNvSpPr/>
          <p:nvPr/>
        </p:nvSpPr>
        <p:spPr>
          <a:xfrm>
            <a:off x="4675320" y="2026046"/>
            <a:ext cx="1471613" cy="514350"/>
          </a:xfrm>
          <a:prstGeom prst="roundRect">
            <a:avLst/>
          </a:prstGeom>
          <a:solidFill>
            <a:schemeClr val="bg1"/>
          </a:solidFill>
          <a:ln>
            <a:solidFill>
              <a:srgbClr val="003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825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4-20mA outputs</a:t>
            </a:r>
          </a:p>
          <a:p>
            <a:r>
              <a:rPr lang="en-GB" sz="825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LCD Display, PLC/DCS/BMS systems</a:t>
            </a:r>
          </a:p>
        </p:txBody>
      </p:sp>
      <p:sp>
        <p:nvSpPr>
          <p:cNvPr id="23" name="Rounded Rectangle 74">
            <a:extLst>
              <a:ext uri="{FF2B5EF4-FFF2-40B4-BE49-F238E27FC236}">
                <a16:creationId xmlns:a16="http://schemas.microsoft.com/office/drawing/2014/main" id="{5703FF31-2143-4F99-9FD2-FDB8BDFEEFD7}"/>
              </a:ext>
            </a:extLst>
          </p:cNvPr>
          <p:cNvSpPr/>
          <p:nvPr/>
        </p:nvSpPr>
        <p:spPr>
          <a:xfrm>
            <a:off x="4675320" y="2650331"/>
            <a:ext cx="1471613" cy="514350"/>
          </a:xfrm>
          <a:prstGeom prst="roundRect">
            <a:avLst/>
          </a:prstGeom>
          <a:solidFill>
            <a:schemeClr val="bg1"/>
          </a:solidFill>
          <a:ln>
            <a:solidFill>
              <a:srgbClr val="003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825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RS-485 </a:t>
            </a:r>
            <a:r>
              <a:rPr lang="en-GB" sz="825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Modbus</a:t>
            </a:r>
            <a:endParaRPr lang="en-GB" sz="825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825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PLC/DCS/BMS and SCADA systems</a:t>
            </a:r>
          </a:p>
        </p:txBody>
      </p:sp>
      <p:cxnSp>
        <p:nvCxnSpPr>
          <p:cNvPr id="24" name="Elbow Connector 103">
            <a:extLst>
              <a:ext uri="{FF2B5EF4-FFF2-40B4-BE49-F238E27FC236}">
                <a16:creationId xmlns:a16="http://schemas.microsoft.com/office/drawing/2014/main" id="{A4673165-C8A7-4242-AC81-D1CF2C96ADDB}"/>
              </a:ext>
            </a:extLst>
          </p:cNvPr>
          <p:cNvCxnSpPr>
            <a:endCxn id="21" idx="1"/>
          </p:cNvCxnSpPr>
          <p:nvPr/>
        </p:nvCxnSpPr>
        <p:spPr>
          <a:xfrm flipV="1">
            <a:off x="3880951" y="1665288"/>
            <a:ext cx="794369" cy="613570"/>
          </a:xfrm>
          <a:prstGeom prst="bentConnector3">
            <a:avLst>
              <a:gd name="adj1" fmla="val 50000"/>
            </a:avLst>
          </a:prstGeom>
          <a:ln w="19050">
            <a:solidFill>
              <a:srgbClr val="003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105">
            <a:extLst>
              <a:ext uri="{FF2B5EF4-FFF2-40B4-BE49-F238E27FC236}">
                <a16:creationId xmlns:a16="http://schemas.microsoft.com/office/drawing/2014/main" id="{88F1E949-7DB4-4D76-985A-4AC8F0EC3708}"/>
              </a:ext>
            </a:extLst>
          </p:cNvPr>
          <p:cNvCxnSpPr>
            <a:endCxn id="23" idx="1"/>
          </p:cNvCxnSpPr>
          <p:nvPr/>
        </p:nvCxnSpPr>
        <p:spPr>
          <a:xfrm>
            <a:off x="3880951" y="2278858"/>
            <a:ext cx="794369" cy="628649"/>
          </a:xfrm>
          <a:prstGeom prst="bentConnector3">
            <a:avLst>
              <a:gd name="adj1" fmla="val 50000"/>
            </a:avLst>
          </a:prstGeom>
          <a:ln w="19050">
            <a:solidFill>
              <a:srgbClr val="003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40EFD8-93ED-4EC0-BB19-B8A3AAA02879}"/>
              </a:ext>
            </a:extLst>
          </p:cNvPr>
          <p:cNvCxnSpPr>
            <a:endCxn id="22" idx="1"/>
          </p:cNvCxnSpPr>
          <p:nvPr/>
        </p:nvCxnSpPr>
        <p:spPr>
          <a:xfrm>
            <a:off x="3880951" y="2278858"/>
            <a:ext cx="794369" cy="4364"/>
          </a:xfrm>
          <a:prstGeom prst="line">
            <a:avLst/>
          </a:prstGeom>
          <a:ln w="19050">
            <a:solidFill>
              <a:srgbClr val="003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109">
            <a:extLst>
              <a:ext uri="{FF2B5EF4-FFF2-40B4-BE49-F238E27FC236}">
                <a16:creationId xmlns:a16="http://schemas.microsoft.com/office/drawing/2014/main" id="{A08DC714-0D25-4E57-B201-94E87FA70FD8}"/>
              </a:ext>
            </a:extLst>
          </p:cNvPr>
          <p:cNvCxnSpPr>
            <a:stCxn id="29" idx="2"/>
            <a:endCxn id="6" idx="6"/>
          </p:cNvCxnSpPr>
          <p:nvPr/>
        </p:nvCxnSpPr>
        <p:spPr>
          <a:xfrm rot="5400000">
            <a:off x="2824490" y="3119070"/>
            <a:ext cx="610570" cy="380767"/>
          </a:xfrm>
          <a:prstGeom prst="bentConnector3">
            <a:avLst>
              <a:gd name="adj1" fmla="val 50000"/>
            </a:avLst>
          </a:prstGeom>
          <a:ln w="19050">
            <a:solidFill>
              <a:srgbClr val="003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111">
            <a:extLst>
              <a:ext uri="{FF2B5EF4-FFF2-40B4-BE49-F238E27FC236}">
                <a16:creationId xmlns:a16="http://schemas.microsoft.com/office/drawing/2014/main" id="{85DF7866-92F2-45D0-8DD8-33202EAF52D9}"/>
              </a:ext>
            </a:extLst>
          </p:cNvPr>
          <p:cNvCxnSpPr>
            <a:stCxn id="29" idx="2"/>
            <a:endCxn id="15" idx="0"/>
          </p:cNvCxnSpPr>
          <p:nvPr/>
        </p:nvCxnSpPr>
        <p:spPr>
          <a:xfrm rot="16200000" flipH="1">
            <a:off x="3189063" y="3135262"/>
            <a:ext cx="610758" cy="348570"/>
          </a:xfrm>
          <a:prstGeom prst="bentConnector3">
            <a:avLst>
              <a:gd name="adj1" fmla="val 50000"/>
            </a:avLst>
          </a:prstGeom>
          <a:ln w="19050">
            <a:solidFill>
              <a:srgbClr val="003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DSC02439 copy.jpg">
            <a:extLst>
              <a:ext uri="{FF2B5EF4-FFF2-40B4-BE49-F238E27FC236}">
                <a16:creationId xmlns:a16="http://schemas.microsoft.com/office/drawing/2014/main" id="{1FC117D0-B5B4-4671-A01A-70049C617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53" t="11045" r="25643" b="10840"/>
          <a:stretch>
            <a:fillRect/>
          </a:stretch>
        </p:blipFill>
        <p:spPr>
          <a:xfrm>
            <a:off x="2594909" y="1546037"/>
            <a:ext cx="1450497" cy="1458131"/>
          </a:xfrm>
          <a:prstGeom prst="rect">
            <a:avLst/>
          </a:prstGeom>
        </p:spPr>
      </p:pic>
      <p:pic>
        <p:nvPicPr>
          <p:cNvPr id="31" name="Content Placeholder 2">
            <a:extLst>
              <a:ext uri="{FF2B5EF4-FFF2-40B4-BE49-F238E27FC236}">
                <a16:creationId xmlns:a16="http://schemas.microsoft.com/office/drawing/2014/main" id="{CDD21106-B768-4214-B288-B294E4AF1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08" y="937825"/>
            <a:ext cx="2265603" cy="2371628"/>
          </a:xfrm>
          <a:prstGeom prst="rect">
            <a:avLst/>
          </a:prstGeom>
        </p:spPr>
      </p:pic>
      <p:pic>
        <p:nvPicPr>
          <p:cNvPr id="30" name="Picture 29" descr="A picture containing outdoor, building, sitting, water&#10;&#10;Description automatically generated">
            <a:extLst>
              <a:ext uri="{FF2B5EF4-FFF2-40B4-BE49-F238E27FC236}">
                <a16:creationId xmlns:a16="http://schemas.microsoft.com/office/drawing/2014/main" id="{279D3D40-2683-4E35-A67D-B57D12456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588" y="3502941"/>
            <a:ext cx="2302369" cy="1293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3156B-B5E4-47D4-9D10-981097C34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Primary Treatment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613AAB-1A5D-4CC2-A655-48A9C1121FCB}"/>
              </a:ext>
            </a:extLst>
          </p:cNvPr>
          <p:cNvSpPr/>
          <p:nvPr/>
        </p:nvSpPr>
        <p:spPr>
          <a:xfrm>
            <a:off x="411343" y="1004611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b="1" dirty="0">
                <a:solidFill>
                  <a:srgbClr val="003893"/>
                </a:solidFill>
              </a:rPr>
              <a:t>Pumping Station</a:t>
            </a:r>
            <a:endParaRPr lang="en-US" altLang="zh-CN" dirty="0">
              <a:solidFill>
                <a:srgbClr val="003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56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D97798-68DA-4425-AECB-158B8DB69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5387514" cy="3389312"/>
          </a:xfrm>
        </p:spPr>
        <p:txBody>
          <a:bodyPr/>
          <a:lstStyle/>
          <a:p>
            <a:r>
              <a:rPr lang="en-GB" altLang="zh-CN" b="1" dirty="0">
                <a:solidFill>
                  <a:srgbClr val="003893"/>
                </a:solidFill>
              </a:rPr>
              <a:t>Underground Wastewater treatment</a:t>
            </a:r>
            <a:endParaRPr lang="en-US" altLang="zh-CN" dirty="0">
              <a:solidFill>
                <a:srgbClr val="003893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Underground plant is the confined space, more gas detectors required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Gases detected: O2, H2S, CH4 and NH3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One detector has area coverage of around 80-175m2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Our solution: </a:t>
            </a:r>
          </a:p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rgbClr val="003893"/>
                </a:solidFill>
              </a:rPr>
              <a:t>Gasmaster</a:t>
            </a:r>
            <a:r>
              <a:rPr lang="en-US" altLang="zh-CN" sz="1600" dirty="0">
                <a:solidFill>
                  <a:srgbClr val="003893"/>
                </a:solidFill>
              </a:rPr>
              <a:t> + </a:t>
            </a:r>
            <a:r>
              <a:rPr lang="en-US" altLang="zh-CN" sz="1600" dirty="0" err="1">
                <a:solidFill>
                  <a:srgbClr val="003893"/>
                </a:solidFill>
              </a:rPr>
              <a:t>Xgard</a:t>
            </a:r>
            <a:r>
              <a:rPr lang="en-US" altLang="zh-CN" sz="1600" dirty="0">
                <a:solidFill>
                  <a:srgbClr val="003893"/>
                </a:solidFill>
              </a:rPr>
              <a:t> Type 1 or </a:t>
            </a:r>
            <a:r>
              <a:rPr lang="en-US" altLang="zh-CN" sz="1600" dirty="0" err="1">
                <a:solidFill>
                  <a:srgbClr val="003893"/>
                </a:solidFill>
              </a:rPr>
              <a:t>Xgard</a:t>
            </a:r>
            <a:r>
              <a:rPr lang="en-US" altLang="zh-CN" sz="1600" dirty="0">
                <a:solidFill>
                  <a:srgbClr val="003893"/>
                </a:solidFill>
              </a:rPr>
              <a:t> Type5 with sounder/beacon 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3893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8C97A7-0CAA-4904-B5E5-7371B1BF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Primary Treatment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2859E0-BFBF-41A2-9955-999B0B8C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842" y="1201738"/>
            <a:ext cx="1946863" cy="22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C0A47-0C14-4D2F-B95E-FF413285E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43" y="2884014"/>
            <a:ext cx="1585097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8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F2591F-5A9E-4ED7-9E45-5AE719F2E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4080727" cy="3389312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003893"/>
                </a:solidFill>
              </a:rPr>
              <a:t>Sludge drying: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Gas detected: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US" altLang="zh-CN" sz="1600" dirty="0">
                <a:solidFill>
                  <a:srgbClr val="003893"/>
                </a:solidFill>
              </a:rPr>
              <a:t>O2</a:t>
            </a:r>
            <a:r>
              <a:rPr lang="en-SG" altLang="zh-CN" sz="1600" dirty="0">
                <a:solidFill>
                  <a:srgbClr val="003893"/>
                </a:solidFill>
              </a:rPr>
              <a:t>,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US" altLang="zh-CN" sz="1600" dirty="0">
                <a:solidFill>
                  <a:srgbClr val="003893"/>
                </a:solidFill>
              </a:rPr>
              <a:t>CO, H2S,  CH4</a:t>
            </a:r>
            <a:endParaRPr lang="en-SG" altLang="zh-CN" sz="1600" dirty="0">
              <a:solidFill>
                <a:srgbClr val="003893"/>
              </a:solidFill>
            </a:endParaRPr>
          </a:p>
          <a:p>
            <a:r>
              <a:rPr lang="en-US" altLang="zh-CN" sz="1600" dirty="0">
                <a:solidFill>
                  <a:srgbClr val="003893"/>
                </a:solidFill>
              </a:rPr>
              <a:t>Consideration: high temp in heat recovery boiler, high dust content</a:t>
            </a:r>
          </a:p>
          <a:p>
            <a:endParaRPr lang="en-US" altLang="zh-CN" sz="1800" b="1" dirty="0">
              <a:solidFill>
                <a:srgbClr val="003893"/>
              </a:solidFill>
            </a:endParaRPr>
          </a:p>
          <a:p>
            <a:r>
              <a:rPr lang="en-US" altLang="zh-CN" sz="1800" b="1" dirty="0">
                <a:solidFill>
                  <a:srgbClr val="003893"/>
                </a:solidFill>
              </a:rPr>
              <a:t>Sludge storage</a:t>
            </a:r>
            <a:r>
              <a:rPr lang="en-US" altLang="zh-CN" sz="1600" b="1" dirty="0">
                <a:solidFill>
                  <a:srgbClr val="003893"/>
                </a:solidFill>
              </a:rPr>
              <a:t>:</a:t>
            </a:r>
          </a:p>
          <a:p>
            <a:r>
              <a:rPr lang="en-US" altLang="zh-CN" sz="1600" dirty="0">
                <a:solidFill>
                  <a:srgbClr val="003893"/>
                </a:solidFill>
              </a:rPr>
              <a:t>Gas detected:</a:t>
            </a:r>
            <a:r>
              <a:rPr lang="en-US" altLang="zh-CN" sz="1600" b="1" dirty="0">
                <a:solidFill>
                  <a:srgbClr val="003893"/>
                </a:solidFill>
              </a:rPr>
              <a:t> </a:t>
            </a:r>
            <a:r>
              <a:rPr lang="en-US" altLang="zh-CN" sz="1600" dirty="0">
                <a:solidFill>
                  <a:srgbClr val="003893"/>
                </a:solidFill>
              </a:rPr>
              <a:t>H2S</a:t>
            </a:r>
            <a:r>
              <a:rPr lang="en-SG" altLang="zh-CN" sz="1600" dirty="0">
                <a:solidFill>
                  <a:srgbClr val="003893"/>
                </a:solidFill>
              </a:rPr>
              <a:t>,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US" altLang="zh-CN" sz="1600" dirty="0">
                <a:solidFill>
                  <a:srgbClr val="003893"/>
                </a:solidFill>
              </a:rPr>
              <a:t>NH3</a:t>
            </a:r>
            <a:r>
              <a:rPr lang="en-SG" altLang="zh-CN" sz="1600" dirty="0">
                <a:solidFill>
                  <a:srgbClr val="003893"/>
                </a:solidFill>
              </a:rPr>
              <a:t>,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US" altLang="zh-CN" sz="1600" dirty="0">
                <a:solidFill>
                  <a:srgbClr val="003893"/>
                </a:solidFill>
              </a:rPr>
              <a:t>CH4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Consideration: Dust and water </a:t>
            </a:r>
            <a:r>
              <a:rPr lang="en-US" altLang="zh-CN" sz="1600" dirty="0" err="1">
                <a:solidFill>
                  <a:srgbClr val="003893"/>
                </a:solidFill>
              </a:rPr>
              <a:t>vapour</a:t>
            </a:r>
            <a:endParaRPr lang="en-US" altLang="zh-CN" sz="1600" dirty="0">
              <a:solidFill>
                <a:srgbClr val="003893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003893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Solution: Xgard1, Xgard5 + </a:t>
            </a:r>
            <a:r>
              <a:rPr lang="en-US" altLang="zh-CN" sz="1600" dirty="0" err="1">
                <a:solidFill>
                  <a:srgbClr val="003893"/>
                </a:solidFill>
              </a:rPr>
              <a:t>Gasmaster</a:t>
            </a:r>
            <a:r>
              <a:rPr lang="en-US" altLang="zh-CN" sz="1600" dirty="0">
                <a:solidFill>
                  <a:srgbClr val="003893"/>
                </a:solidFill>
              </a:rPr>
              <a:t>  or</a:t>
            </a:r>
            <a:r>
              <a:rPr lang="zh-CN" altLang="en-US" sz="1600" dirty="0">
                <a:solidFill>
                  <a:srgbClr val="003893"/>
                </a:solidFill>
              </a:rPr>
              <a:t>  </a:t>
            </a:r>
            <a:r>
              <a:rPr lang="en-US" altLang="zh-CN" sz="1600" dirty="0" err="1">
                <a:solidFill>
                  <a:srgbClr val="003893"/>
                </a:solidFill>
              </a:rPr>
              <a:t>Xgard</a:t>
            </a:r>
            <a:r>
              <a:rPr lang="en-US" altLang="zh-CN" sz="1600" dirty="0">
                <a:solidFill>
                  <a:srgbClr val="003893"/>
                </a:solidFill>
              </a:rPr>
              <a:t> Bright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SG" altLang="zh-CN" sz="1600" dirty="0">
                <a:solidFill>
                  <a:srgbClr val="003893"/>
                </a:solidFill>
              </a:rPr>
              <a:t>with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SG" altLang="zh-CN" sz="1600" dirty="0">
                <a:solidFill>
                  <a:srgbClr val="003893"/>
                </a:solidFill>
              </a:rPr>
              <a:t>sampling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SG" altLang="zh-CN" sz="1600" dirty="0">
                <a:solidFill>
                  <a:srgbClr val="003893"/>
                </a:solidFill>
              </a:rPr>
              <a:t>system</a:t>
            </a: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94B96-D23B-4269-9F41-77E97A6F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</a:t>
            </a:r>
            <a:endParaRPr lang="en-US" dirty="0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3C1E2D7-823D-4292-A2EC-16A6D1696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836" y="707231"/>
            <a:ext cx="2218343" cy="26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2626FF0C-8A21-4E55-B880-2B8AC78CB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73" y="2012431"/>
            <a:ext cx="2219691" cy="29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9862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B9082-3A89-4136-808C-96DA8CEC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08426-2CE4-4A3A-BE6F-45BACAB8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14" y="707231"/>
            <a:ext cx="3221362" cy="2420328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E60F485-577A-4B6E-ADF9-64C893D18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4080727" cy="3389312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003893"/>
                </a:solidFill>
              </a:rPr>
              <a:t>Biogas Monitoring: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Monitors inlet and outlet of H2S scrubber before generator. Also monitors CH4 to for engine efficiency.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Gas detected: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US" altLang="zh-CN" sz="1600" dirty="0">
                <a:solidFill>
                  <a:srgbClr val="003893"/>
                </a:solidFill>
              </a:rPr>
              <a:t>H2S,  CH4 (IR)</a:t>
            </a:r>
            <a:endParaRPr lang="en-SG" altLang="zh-CN" sz="1600" dirty="0">
              <a:solidFill>
                <a:srgbClr val="003893"/>
              </a:solidFill>
            </a:endParaRPr>
          </a:p>
          <a:p>
            <a:r>
              <a:rPr lang="en-US" altLang="zh-CN" sz="1600" dirty="0">
                <a:solidFill>
                  <a:srgbClr val="003893"/>
                </a:solidFill>
              </a:rPr>
              <a:t>Consideration: high moisture, high H2S, boiler, elevated pressure</a:t>
            </a:r>
          </a:p>
          <a:p>
            <a:endParaRPr lang="en-US" altLang="zh-CN" sz="1800" b="1" dirty="0">
              <a:solidFill>
                <a:srgbClr val="003893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3893"/>
                </a:solidFill>
              </a:rPr>
              <a:t>Solution: Xgard1, </a:t>
            </a:r>
            <a:r>
              <a:rPr lang="en-US" altLang="zh-CN" sz="1600" dirty="0" err="1">
                <a:solidFill>
                  <a:srgbClr val="003893"/>
                </a:solidFill>
              </a:rPr>
              <a:t>IRmax</a:t>
            </a:r>
            <a:r>
              <a:rPr lang="en-US" altLang="zh-CN" sz="1600" dirty="0">
                <a:solidFill>
                  <a:srgbClr val="003893"/>
                </a:solidFill>
              </a:rPr>
              <a:t> + GM64 or Vortex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SG" altLang="zh-CN" sz="1600" dirty="0">
                <a:solidFill>
                  <a:srgbClr val="003893"/>
                </a:solidFill>
              </a:rPr>
              <a:t>with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SG" altLang="zh-CN" sz="1600" dirty="0">
                <a:solidFill>
                  <a:srgbClr val="003893"/>
                </a:solidFill>
              </a:rPr>
              <a:t>sampling</a:t>
            </a:r>
            <a:r>
              <a:rPr lang="zh-CN" altLang="en-US" sz="1600" dirty="0">
                <a:solidFill>
                  <a:srgbClr val="003893"/>
                </a:solidFill>
              </a:rPr>
              <a:t> </a:t>
            </a:r>
            <a:r>
              <a:rPr lang="en-SG" altLang="zh-CN" sz="1600" dirty="0">
                <a:solidFill>
                  <a:srgbClr val="003893"/>
                </a:solidFill>
              </a:rPr>
              <a:t>system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6E636-B50B-4CD3-BB92-0E0168BF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50" y="3337067"/>
            <a:ext cx="1955026" cy="16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8A930-D06E-4A79-A86A-19A5EAAE5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607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Process overview</a:t>
            </a:r>
          </a:p>
          <a:p>
            <a:pPr marL="34607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Where are the gas risks</a:t>
            </a:r>
          </a:p>
          <a:p>
            <a:pPr marL="34607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Why do we measure</a:t>
            </a:r>
          </a:p>
          <a:p>
            <a:pPr marL="34607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How/ what detectors are used</a:t>
            </a:r>
          </a:p>
          <a:p>
            <a:pPr marL="34607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Sampling solutions case study</a:t>
            </a:r>
          </a:p>
          <a:p>
            <a:pPr marL="346075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0E1E74-EECB-4ED6-8963-EEFC9EC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6" name="Picture 5" descr="A glass of water&#10;&#10;Description automatically generated">
            <a:extLst>
              <a:ext uri="{FF2B5EF4-FFF2-40B4-BE49-F238E27FC236}">
                <a16:creationId xmlns:a16="http://schemas.microsoft.com/office/drawing/2014/main" id="{44D02098-79A0-4660-9E46-0CF8E5CA3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93" y="1184917"/>
            <a:ext cx="3442106" cy="25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1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E4907E-ADEB-4AED-8E95-DD24EBCA76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28" y="1201738"/>
            <a:ext cx="4324261" cy="3389312"/>
          </a:xfrm>
        </p:spPr>
        <p:txBody>
          <a:bodyPr/>
          <a:lstStyle/>
          <a:p>
            <a:r>
              <a:rPr lang="en-US" altLang="zh-CN" sz="1800" b="1" dirty="0" err="1">
                <a:solidFill>
                  <a:srgbClr val="003893"/>
                </a:solidFill>
              </a:rPr>
              <a:t>Deodorisation</a:t>
            </a:r>
            <a:r>
              <a:rPr lang="en-US" altLang="zh-CN" sz="1800" b="1" dirty="0">
                <a:solidFill>
                  <a:srgbClr val="003893"/>
                </a:solidFill>
              </a:rPr>
              <a:t> Facility</a:t>
            </a:r>
          </a:p>
          <a:p>
            <a:endParaRPr lang="en-US" altLang="zh-CN" b="1" dirty="0">
              <a:solidFill>
                <a:srgbClr val="003893"/>
              </a:solidFill>
            </a:endParaRPr>
          </a:p>
          <a:p>
            <a:r>
              <a:rPr lang="en-US" altLang="zh-CN" sz="1600" dirty="0">
                <a:solidFill>
                  <a:srgbClr val="003893"/>
                </a:solidFill>
              </a:rPr>
              <a:t>Main application points:</a:t>
            </a:r>
          </a:p>
          <a:p>
            <a:r>
              <a:rPr lang="en-US" altLang="zh-CN" sz="1600" dirty="0">
                <a:solidFill>
                  <a:srgbClr val="003893"/>
                </a:solidFill>
              </a:rPr>
              <a:t>Exhaust outlet and suction inlet of deodorization equipment: Each needs one NH3 detector and one H2S detector;</a:t>
            </a:r>
          </a:p>
          <a:p>
            <a:endParaRPr lang="en-US" altLang="zh-CN" sz="1600" dirty="0">
              <a:solidFill>
                <a:srgbClr val="003893"/>
              </a:solidFill>
            </a:endParaRPr>
          </a:p>
          <a:p>
            <a:r>
              <a:rPr lang="en-US" altLang="zh-CN" sz="1600" dirty="0">
                <a:solidFill>
                  <a:srgbClr val="003893"/>
                </a:solidFill>
              </a:rPr>
              <a:t>Some places require CH4 to detect flammables</a:t>
            </a:r>
          </a:p>
          <a:p>
            <a:endParaRPr lang="en-US" altLang="zh-CN" sz="1600" dirty="0">
              <a:solidFill>
                <a:srgbClr val="003893"/>
              </a:solidFill>
            </a:endParaRPr>
          </a:p>
          <a:p>
            <a:r>
              <a:rPr lang="en-US" altLang="zh-CN" sz="1600" dirty="0">
                <a:solidFill>
                  <a:srgbClr val="003893"/>
                </a:solidFill>
              </a:rPr>
              <a:t>Consideration: high dust and moisture content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4BC94B-ABCD-410A-B2AD-8838EA97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Secondary Treatment	</a:t>
            </a:r>
            <a:endParaRPr lang="en-US" dirty="0"/>
          </a:p>
        </p:txBody>
      </p:sp>
      <p:pic>
        <p:nvPicPr>
          <p:cNvPr id="4" name="Picture 5" descr="D:\产品照片\环保照片\白龙港污水厂\IMG_20170829_104032.jpg">
            <a:extLst>
              <a:ext uri="{FF2B5EF4-FFF2-40B4-BE49-F238E27FC236}">
                <a16:creationId xmlns:a16="http://schemas.microsoft.com/office/drawing/2014/main" id="{699F91A7-FB5E-4889-9C22-9643239D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39" y="3030170"/>
            <a:ext cx="1518161" cy="20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产品照片\环保照片\白龙港污水厂\IMG_-496465872(1).jpg">
            <a:extLst>
              <a:ext uri="{FF2B5EF4-FFF2-40B4-BE49-F238E27FC236}">
                <a16:creationId xmlns:a16="http://schemas.microsoft.com/office/drawing/2014/main" id="{C62D7CDC-11B1-4618-B4F5-0FFE3DEF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40" y="855453"/>
            <a:ext cx="1518161" cy="20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6D85B9FE-A926-4A7D-88DA-97183CDE5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1801" y="2101667"/>
            <a:ext cx="3086309" cy="23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02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7151FB-0631-4C9F-A129-EA6C811ACA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116744"/>
            <a:ext cx="5891607" cy="3389312"/>
          </a:xfrm>
        </p:spPr>
        <p:txBody>
          <a:bodyPr/>
          <a:lstStyle/>
          <a:p>
            <a:r>
              <a:rPr lang="en-SG" sz="1600" dirty="0"/>
              <a:t>Identify potential buyers:</a:t>
            </a:r>
          </a:p>
          <a:p>
            <a:pPr marL="523875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Plant owners and contractors</a:t>
            </a:r>
            <a:endParaRPr lang="en-US" sz="1600" dirty="0"/>
          </a:p>
          <a:p>
            <a:pPr marL="523875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Consultants</a:t>
            </a:r>
            <a:endParaRPr lang="en-US" sz="1600" dirty="0"/>
          </a:p>
          <a:p>
            <a:pPr marL="523875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OEM supplier</a:t>
            </a:r>
            <a:endParaRPr lang="en-US" sz="1600" dirty="0"/>
          </a:p>
          <a:p>
            <a:pPr marL="523875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Safety inspectors</a:t>
            </a:r>
          </a:p>
          <a:p>
            <a:pPr marL="523875" lvl="1" indent="-342900">
              <a:buFont typeface="Wingdings" panose="05000000000000000000" pitchFamily="2" charset="2"/>
              <a:buChar char="Ø"/>
            </a:pPr>
            <a:r>
              <a:rPr lang="en-GB" sz="1600" dirty="0"/>
              <a:t>Chemical supplier</a:t>
            </a:r>
          </a:p>
          <a:p>
            <a:pPr lvl="1" indent="0">
              <a:buNone/>
            </a:pPr>
            <a:endParaRPr lang="en-US" sz="1600" dirty="0"/>
          </a:p>
          <a:p>
            <a:r>
              <a:rPr lang="en-US" sz="1600" dirty="0"/>
              <a:t>Identify customer pain point and address these pain points with Crowcon solution</a:t>
            </a:r>
          </a:p>
          <a:p>
            <a:endParaRPr lang="en-US" sz="1600" dirty="0"/>
          </a:p>
          <a:p>
            <a:r>
              <a:rPr lang="en-US" sz="1600" dirty="0"/>
              <a:t>Lead with data solutions and sampling systems</a:t>
            </a:r>
          </a:p>
          <a:p>
            <a:endParaRPr lang="en-US" sz="1600" dirty="0"/>
          </a:p>
          <a:p>
            <a:r>
              <a:rPr lang="en-US" sz="1600" dirty="0"/>
              <a:t>* Recording and presentation will be available on our website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F03E7B-3F3E-4319-8900-E0F98AE4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SG" dirty="0"/>
            </a:br>
            <a:r>
              <a:rPr lang="en-US" dirty="0"/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CE73B-B9F0-4476-819E-147BC8B77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733" y="1140190"/>
            <a:ext cx="3665840" cy="29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3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514C-CA46-804F-BC4A-25B9043A9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5" t="11680" r="13691" b="983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2873573" y="3381641"/>
            <a:ext cx="3428846" cy="76676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539B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20325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1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C705AF-477D-4939-848C-AEBA50D96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Frequently regarded as a simple commodity, water is a vital element of day-to-day life, both for personal health and to industrial and commercial users.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Aim of water treatment is to produce water that is clear, odourless, colourless and safe for consumption.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With the 24/7 nature of water treatment plant, equipment must be maintained year- round.</a:t>
            </a: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The water industry is a wet and dirty environment with multiple toxic and flammable gas hazards as well as risk of oxygen depletion.</a:t>
            </a: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Crowcon is proud to have provided a wide variety of water industry users with gas detection equipment; keeping workers safe around the world.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C25DAC-7892-4D42-9153-5EEF72B7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Introduction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1559C-D8A2-4915-B9D1-3C1525A47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875" y="3571727"/>
            <a:ext cx="1316796" cy="13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6C262A-A815-4DA9-A808-66888682E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07639-D0B8-49FA-8162-FEA8F7A2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Water Treatment Flow Diagram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39486-D912-418A-B50E-B72936214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4154" y="1201737"/>
            <a:ext cx="5495085" cy="3159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28">
            <a:extLst>
              <a:ext uri="{FF2B5EF4-FFF2-40B4-BE49-F238E27FC236}">
                <a16:creationId xmlns:a16="http://schemas.microsoft.com/office/drawing/2014/main" id="{10DCB898-69B9-4F17-A3FB-6788B548429B}"/>
              </a:ext>
            </a:extLst>
          </p:cNvPr>
          <p:cNvSpPr txBox="1">
            <a:spLocks/>
          </p:cNvSpPr>
          <p:nvPr/>
        </p:nvSpPr>
        <p:spPr>
          <a:xfrm>
            <a:off x="6128974" y="1090856"/>
            <a:ext cx="2470936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175" indent="0" algn="l" defTabSz="684213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None/>
              <a:tabLst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80975" indent="-176213" algn="l" defTabSz="684213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55600" indent="-174625" algn="l" defTabSz="684213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538163" indent="-176213" algn="l" defTabSz="684213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712788" indent="-180975" algn="l" defTabSz="684213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Collection and Storage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Screening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Coagulation/ flocculation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/>
            </a:pPr>
            <a:r>
              <a:rPr lang="en-GB" sz="1400" dirty="0"/>
              <a:t>Sedimentation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 startAt="5"/>
            </a:pPr>
            <a:r>
              <a:rPr lang="en-GB" sz="1400" dirty="0"/>
              <a:t>Filtration</a:t>
            </a:r>
          </a:p>
          <a:p>
            <a:pPr marL="342900" indent="-342900">
              <a:lnSpc>
                <a:spcPct val="200000"/>
              </a:lnSpc>
              <a:buClr>
                <a:srgbClr val="F77F00"/>
              </a:buClr>
              <a:buFont typeface="+mj-lt"/>
              <a:buAutoNum type="arabicPeriod" startAt="5"/>
            </a:pPr>
            <a:r>
              <a:rPr lang="en-GB" sz="1400" dirty="0"/>
              <a:t>Final treatment</a:t>
            </a:r>
          </a:p>
          <a:p>
            <a:pPr marL="0">
              <a:lnSpc>
                <a:spcPct val="200000"/>
              </a:lnSpc>
              <a:buClr>
                <a:srgbClr val="F77F00"/>
              </a:buClr>
            </a:pPr>
            <a:endParaRPr lang="en-GB" sz="14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GB" sz="1400" dirty="0"/>
          </a:p>
        </p:txBody>
      </p:sp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8816B750-F6AD-4890-A94E-51A6A9FD121E}"/>
              </a:ext>
            </a:extLst>
          </p:cNvPr>
          <p:cNvSpPr/>
          <p:nvPr/>
        </p:nvSpPr>
        <p:spPr>
          <a:xfrm>
            <a:off x="2190734" y="2441675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510239BD-D445-4A65-9A98-3FE57BC1D324}"/>
              </a:ext>
            </a:extLst>
          </p:cNvPr>
          <p:cNvSpPr/>
          <p:nvPr/>
        </p:nvSpPr>
        <p:spPr>
          <a:xfrm>
            <a:off x="3154620" y="2028692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14DF565A-9AD7-4B45-878B-3D8A34551028}"/>
              </a:ext>
            </a:extLst>
          </p:cNvPr>
          <p:cNvSpPr/>
          <p:nvPr/>
        </p:nvSpPr>
        <p:spPr>
          <a:xfrm>
            <a:off x="3927975" y="1542061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Oval 8">
            <a:hlinkClick r:id="rId5" action="ppaction://hlinksldjump"/>
            <a:extLst>
              <a:ext uri="{FF2B5EF4-FFF2-40B4-BE49-F238E27FC236}">
                <a16:creationId xmlns:a16="http://schemas.microsoft.com/office/drawing/2014/main" id="{D81B6C0F-DDCC-4804-97E3-6BBC06E36C04}"/>
              </a:ext>
            </a:extLst>
          </p:cNvPr>
          <p:cNvSpPr/>
          <p:nvPr/>
        </p:nvSpPr>
        <p:spPr>
          <a:xfrm>
            <a:off x="4641229" y="1751492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Oval 9">
            <a:hlinkClick r:id="rId6" action="ppaction://hlinksldjump"/>
            <a:extLst>
              <a:ext uri="{FF2B5EF4-FFF2-40B4-BE49-F238E27FC236}">
                <a16:creationId xmlns:a16="http://schemas.microsoft.com/office/drawing/2014/main" id="{2E702D0D-2B0B-4195-95FB-0CC358DA8347}"/>
              </a:ext>
            </a:extLst>
          </p:cNvPr>
          <p:cNvSpPr/>
          <p:nvPr/>
        </p:nvSpPr>
        <p:spPr>
          <a:xfrm>
            <a:off x="5128400" y="2167292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Oval 10">
            <a:hlinkClick r:id="rId7" action="ppaction://hlinksldjump"/>
            <a:extLst>
              <a:ext uri="{FF2B5EF4-FFF2-40B4-BE49-F238E27FC236}">
                <a16:creationId xmlns:a16="http://schemas.microsoft.com/office/drawing/2014/main" id="{42A78D89-FA26-40A7-891C-D04D8641C5D2}"/>
              </a:ext>
            </a:extLst>
          </p:cNvPr>
          <p:cNvSpPr/>
          <p:nvPr/>
        </p:nvSpPr>
        <p:spPr>
          <a:xfrm>
            <a:off x="4205175" y="2932473"/>
            <a:ext cx="277200" cy="277200"/>
          </a:xfrm>
          <a:prstGeom prst="ellipse">
            <a:avLst/>
          </a:prstGeom>
          <a:solidFill>
            <a:srgbClr val="F7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2862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67C40-ED77-42D1-B5B5-05CE7F953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079134"/>
            <a:ext cx="6020561" cy="3389312"/>
          </a:xfrm>
        </p:spPr>
        <p:txBody>
          <a:bodyPr/>
          <a:lstStyle/>
          <a:p>
            <a:r>
              <a:rPr lang="en-GB" sz="1800" b="1" i="1" u="sng" dirty="0"/>
              <a:t>Collection and storage</a:t>
            </a:r>
            <a:endParaRPr lang="en-US" sz="18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Water is gathered from surface sources and stored in open reservoirs, or below-ground basins.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The water is then pumped to treatment facilities.</a:t>
            </a:r>
          </a:p>
          <a:p>
            <a:endParaRPr lang="en-GB" sz="1600" dirty="0"/>
          </a:p>
          <a:p>
            <a:r>
              <a:rPr lang="en-GB" b="1" i="1" u="sng" dirty="0"/>
              <a:t>Screening</a:t>
            </a:r>
            <a:endParaRPr lang="en-US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Screening removes floating objects that may be in the incoming water.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Screening prevents these objects from causing problems further down the line.</a:t>
            </a:r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84F747-3335-4242-B51E-D6FC15A0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Water Treatment</a:t>
            </a:r>
            <a:endParaRPr lang="en-US" dirty="0"/>
          </a:p>
        </p:txBody>
      </p:sp>
      <p:pic>
        <p:nvPicPr>
          <p:cNvPr id="6" name="Picture 5" descr="A picture containing outdoor, grass, water, fence&#10;&#10;Description automatically generated">
            <a:extLst>
              <a:ext uri="{FF2B5EF4-FFF2-40B4-BE49-F238E27FC236}">
                <a16:creationId xmlns:a16="http://schemas.microsoft.com/office/drawing/2014/main" id="{52243923-AF2B-4BE4-B987-7B5261D5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920" y="2773790"/>
            <a:ext cx="3120057" cy="207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7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D5A11F-4395-4496-9CF6-A3674642CE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260" y="1073150"/>
            <a:ext cx="5718314" cy="3389312"/>
          </a:xfrm>
        </p:spPr>
        <p:txBody>
          <a:bodyPr/>
          <a:lstStyle/>
          <a:p>
            <a:r>
              <a:rPr lang="en-GB" sz="1800" b="1" i="1" u="sng" dirty="0"/>
              <a:t>Coagulation &amp; Flocculation</a:t>
            </a:r>
          </a:p>
          <a:p>
            <a:endParaRPr lang="en-US" sz="18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A chemical coagulant is often added to bind together suspended material, called flocculation. 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This causes the suspended matter (floc) to settle more readily and then be removed in the sedimentation tank</a:t>
            </a:r>
            <a:r>
              <a:rPr lang="en-GB" sz="1600" dirty="0"/>
              <a:t>.</a:t>
            </a:r>
            <a:endParaRPr lang="en-US" sz="1600" dirty="0"/>
          </a:p>
          <a:p>
            <a:endParaRPr lang="en-US" dirty="0"/>
          </a:p>
          <a:p>
            <a:r>
              <a:rPr lang="en-GB" sz="1800" b="1" i="1" u="sng" dirty="0"/>
              <a:t>Sedimentation</a:t>
            </a:r>
          </a:p>
          <a:p>
            <a:endParaRPr lang="en-US" sz="18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The water then passes through several sedimentation vessels, in each stage, heavy sediment settles to the bottom whilst clear water moves on.</a:t>
            </a:r>
            <a:endParaRPr lang="en-US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Suspended particles are also removed by membrane filtration</a:t>
            </a:r>
            <a:r>
              <a:rPr lang="en-GB" sz="1600" dirty="0"/>
              <a:t> in some treatment facilities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32A696-652F-41A6-9F04-59215BD6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Water Treatment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AFDC1-9C6E-4A4F-9E39-CEF7B9B3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080" y="971550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C7BA0-05F3-413E-893C-8D375B754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80" y="305911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1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81A7BC-9E7C-4663-B87E-DD8CA5F17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800" b="1" i="1" u="sng" dirty="0"/>
              <a:t>Filtration</a:t>
            </a:r>
            <a:endParaRPr lang="en-US" sz="1800" dirty="0"/>
          </a:p>
          <a:p>
            <a:pPr marL="288925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Rapid gravity filtering passes the water through a tank of course sand, this traps unwanted particles</a:t>
            </a:r>
            <a:endParaRPr lang="en-US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Slow sand filters passes the water slowly through finer sand, removing smaller particles</a:t>
            </a:r>
            <a:endParaRPr lang="en-US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Granular activated carbon is used to remove pesticides, organic compounds, unpleasant tastes and odours</a:t>
            </a:r>
          </a:p>
          <a:p>
            <a:endParaRPr lang="en-GB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910F0E-BFFC-4702-AC02-AA963EA8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Water Treatment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DDFDA-764A-4380-AA09-292B100B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481" y="3634887"/>
            <a:ext cx="33813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4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74DB5-A300-44B2-838C-B4FF0AFCB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7368714" cy="3389312"/>
          </a:xfrm>
        </p:spPr>
        <p:txBody>
          <a:bodyPr/>
          <a:lstStyle/>
          <a:p>
            <a:r>
              <a:rPr lang="en-GB" sz="1800" b="1" i="1" u="sng" dirty="0"/>
              <a:t>Final treatment</a:t>
            </a:r>
            <a:endParaRPr lang="en-US" sz="1800" dirty="0"/>
          </a:p>
          <a:p>
            <a:pPr marL="288925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Finally, the water flows into a chemical contact tank, where disinfectant chemicals are added to kill bacteria.</a:t>
            </a:r>
            <a:endParaRPr lang="en-US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Chlorine (Cl</a:t>
            </a:r>
            <a:r>
              <a:rPr lang="en-GB" sz="1400" dirty="0"/>
              <a:t>2</a:t>
            </a:r>
            <a:r>
              <a:rPr lang="en-GB" sz="1600" dirty="0"/>
              <a:t>) gas remains the most common form of disinfectant.</a:t>
            </a:r>
            <a:endParaRPr lang="en-US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Sodium hypochlorite is also commonly used as it is effective and reduces storage and handling risks.</a:t>
            </a:r>
            <a:endParaRPr lang="en-US" sz="1600" dirty="0"/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Ozone is </a:t>
            </a:r>
            <a:r>
              <a:rPr lang="en-SG" sz="1600" dirty="0"/>
              <a:t>used to supplement chlorine dosing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sz="1600" dirty="0"/>
              <a:t>Finally, the water goes through a series of water quality tests before it is piped to the customers.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GB" sz="1600" dirty="0"/>
              <a:t>The water is then pumped close to where it is needed and stored ready for use (e.g. in water towers).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80E1FF-AA3C-4189-B2B5-BE0C6F1E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Water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6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isco Presentation Toolkit&amp;quot;&quot;/&gt;&lt;property id=&quot;20307&quot; value=&quot;305&quot;/&gt;&lt;/object&gt;&lt;object type=&quot;3&quot; unique_id=&quot;10004&quot;&gt;&lt;property id=&quot;20148&quot; value=&quot;5&quot;/&gt;&lt;property id=&quot;20300&quot; value=&quot;Slide 3 - &amp;quot;Editable Illustrations&amp;quot;&quot;/&gt;&lt;property id=&quot;20307&quot; value=&quot;306&quot;/&gt;&lt;/object&gt;&lt;object type=&quot;3&quot; unique_id=&quot;10005&quot;&gt;&lt;property id=&quot;20148&quot; value=&quot;5&quot;/&gt;&lt;property id=&quot;20300&quot; value=&quot;Slide 4 - &amp;quot;Editable Illustrations&amp;quot;&quot;/&gt;&lt;property id=&quot;20307&quot; value=&quot;307&quot;/&gt;&lt;/object&gt;&lt;object type=&quot;3&quot; unique_id=&quot;10006&quot;&gt;&lt;property id=&quot;20148&quot; value=&quot;5&quot;/&gt;&lt;property id=&quot;20300&quot; value=&quot;Slide 5 - &amp;quot;Cisco Blue arrows&amp;quot;&quot;/&gt;&lt;property id=&quot;20307&quot; value=&quot;308&quot;/&gt;&lt;/object&gt;&lt;object type=&quot;3&quot; unique_id=&quot;10007&quot;&gt;&lt;property id=&quot;20148&quot; value=&quot;5&quot;/&gt;&lt;property id=&quot;20300&quot; value=&quot;Slide 6 - &amp;quot;Green arrows&amp;quot;&quot;/&gt;&lt;property id=&quot;20307&quot; value=&quot;309&quot;/&gt;&lt;/object&gt;&lt;object type=&quot;3&quot; unique_id=&quot;10008&quot;&gt;&lt;property id=&quot;20148&quot; value=&quot;5&quot;/&gt;&lt;property id=&quot;20300&quot; value=&quot;Slide 7 - &amp;quot;Indigo arrows&amp;quot;&quot;/&gt;&lt;property id=&quot;20307&quot; value=&quot;310&quot;/&gt;&lt;/object&gt;&lt;object type=&quot;3&quot; unique_id=&quot;10009&quot;&gt;&lt;property id=&quot;20148&quot; value=&quot;5&quot;/&gt;&lt;property id=&quot;20300&quot; value=&quot;Slide 8 - &amp;quot;Orange arrows&amp;quot;&quot;/&gt;&lt;property id=&quot;20307&quot; value=&quot;311&quot;/&gt;&lt;/object&gt;&lt;object type=&quot;3&quot; unique_id=&quot;10010&quot;&gt;&lt;property id=&quot;20148&quot; value=&quot;5&quot;/&gt;&lt;property id=&quot;20300&quot; value=&quot;Slide 9 - &amp;quot;Red arrows&amp;quot;&quot;/&gt;&lt;property id=&quot;20307&quot; value=&quot;312&quot;/&gt;&lt;/object&gt;&lt;object type=&quot;3&quot; unique_id=&quot;10011&quot;&gt;&lt;property id=&quot;20148&quot; value=&quot;5&quot;/&gt;&lt;property id=&quot;20300&quot; value=&quot;Slide 10 - &amp;quot;Tines&amp;quot;&quot;/&gt;&lt;property id=&quot;20307&quot; value=&quot;313&quot;/&gt;&lt;/object&gt;&lt;object type=&quot;3&quot; unique_id=&quot;10012&quot;&gt;&lt;property id=&quot;20148&quot; value=&quot;5&quot;/&gt;&lt;property id=&quot;20300&quot; value=&quot;Slide 11 - &amp;quot;Tines&amp;quot;&quot;/&gt;&lt;property id=&quot;20307&quot; value=&quot;314&quot;/&gt;&lt;/object&gt;&lt;object type=&quot;3&quot; unique_id=&quot;10013&quot;&gt;&lt;property id=&quot;20148&quot; value=&quot;5&quot;/&gt;&lt;property id=&quot;20300&quot; value=&quot;Slide 12 - &amp;quot;Puzzle pieces&amp;quot;&quot;/&gt;&lt;property id=&quot;20307&quot; value=&quot;315&quot;/&gt;&lt;/object&gt;&lt;object type=&quot;3&quot; unique_id=&quot;10014&quot;&gt;&lt;property id=&quot;20148&quot; value=&quot;5&quot;/&gt;&lt;property id=&quot;20300&quot; value=&quot;Slide 13 - &amp;quot;Full-color icons&amp;quot;&quot;/&gt;&lt;property id=&quot;20307&quot; value=&quot;316&quot;/&gt;&lt;/object&gt;&lt;object type=&quot;3&quot; unique_id=&quot;10015&quot;&gt;&lt;property id=&quot;20148&quot; value=&quot;5&quot;/&gt;&lt;property id=&quot;20300&quot; value=&quot;Slide 14 - &amp;quot;Full-color icons&amp;quot;&quot;/&gt;&lt;property id=&quot;20307&quot; value=&quot;317&quot;/&gt;&lt;/object&gt;&lt;object type=&quot;3&quot; unique_id=&quot;10016&quot;&gt;&lt;property id=&quot;20148&quot; value=&quot;5&quot;/&gt;&lt;property id=&quot;20300&quot; value=&quot;Slide 15 - &amp;quot;Full-color icons&amp;quot;&quot;/&gt;&lt;property id=&quot;20307&quot; value=&quot;318&quot;/&gt;&lt;/object&gt;&lt;object type=&quot;3&quot; unique_id=&quot;10017&quot;&gt;&lt;property id=&quot;20148&quot; value=&quot;5&quot;/&gt;&lt;property id=&quot;20300&quot; value=&quot;Slide 16 - &amp;quot;Cisco Blue icons&amp;quot;&quot;/&gt;&lt;property id=&quot;20307&quot; value=&quot;319&quot;/&gt;&lt;/object&gt;&lt;object type=&quot;3&quot; unique_id=&quot;10018&quot;&gt;&lt;property id=&quot;20148&quot; value=&quot;5&quot;/&gt;&lt;property id=&quot;20300&quot; value=&quot;Slide 17 - &amp;quot;Cisco Blue icons&amp;quot;&quot;/&gt;&lt;property id=&quot;20307&quot; value=&quot;320&quot;/&gt;&lt;/object&gt;&lt;object type=&quot;3&quot; unique_id=&quot;10019&quot;&gt;&lt;property id=&quot;20148&quot; value=&quot;5&quot;/&gt;&lt;property id=&quot;20300&quot; value=&quot;Slide 18 - &amp;quot;Cisco Blue icons&amp;quot;&quot;/&gt;&lt;property id=&quot;20307&quot; value=&quot;321&quot;/&gt;&lt;/object&gt;&lt;object type=&quot;3&quot; unique_id=&quot;10020&quot;&gt;&lt;property id=&quot;20148&quot; value=&quot;5&quot;/&gt;&lt;property id=&quot;20300&quot; value=&quot;Slide 22 - &amp;quot;Full-color cloud icons&amp;quot;&quot;/&gt;&lt;property id=&quot;20307&quot; value=&quot;322&quot;/&gt;&lt;/object&gt;&lt;object type=&quot;3&quot; unique_id=&quot;10021&quot;&gt;&lt;property id=&quot;20148&quot; value=&quot;5&quot;/&gt;&lt;property id=&quot;20300&quot; value=&quot;Slide 23 - &amp;quot;Full-color cloud icons&amp;quot;&quot;/&gt;&lt;property id=&quot;20307&quot; value=&quot;323&quot;/&gt;&lt;/object&gt;&lt;object type=&quot;3&quot; unique_id=&quot;10022&quot;&gt;&lt;property id=&quot;20148&quot; value=&quot;5&quot;/&gt;&lt;property id=&quot;20300&quot; value=&quot;Slide 24 - &amp;quot;Cisco Blue cloud icons&amp;quot;&quot;/&gt;&lt;property id=&quot;20307&quot; value=&quot;324&quot;/&gt;&lt;/object&gt;&lt;object type=&quot;3&quot; unique_id=&quot;10023&quot;&gt;&lt;property id=&quot;20148&quot; value=&quot;5&quot;/&gt;&lt;property id=&quot;20300&quot; value=&quot;Slide 25 - &amp;quot;Cisco Blue cloud icons&amp;quot;&quot;/&gt;&lt;property id=&quot;20307&quot; value=&quot;325&quot;/&gt;&lt;/object&gt;&lt;object type=&quot;3&quot; unique_id=&quot;10024&quot;&gt;&lt;property id=&quot;20148&quot; value=&quot;5&quot;/&gt;&lt;property id=&quot;20300&quot; value=&quot;Slide 28 - &amp;quot;Full-color services icons&amp;quot;&quot;/&gt;&lt;property id=&quot;20307&quot; value=&quot;326&quot;/&gt;&lt;/object&gt;&lt;object type=&quot;3&quot; unique_id=&quot;10025&quot;&gt;&lt;property id=&quot;20148&quot; value=&quot;5&quot;/&gt;&lt;property id=&quot;20300&quot; value=&quot;Slide 29 - &amp;quot;Full-color services icons&amp;quot;&quot;/&gt;&lt;property id=&quot;20307&quot; value=&quot;327&quot;/&gt;&lt;/object&gt;&lt;object type=&quot;3&quot; unique_id=&quot;10026&quot;&gt;&lt;property id=&quot;20148&quot; value=&quot;5&quot;/&gt;&lt;property id=&quot;20300&quot; value=&quot;Slide 30 - &amp;quot;Cisco Blue services icons&amp;quot;&quot;/&gt;&lt;property id=&quot;20307&quot; value=&quot;328&quot;/&gt;&lt;/object&gt;&lt;object type=&quot;3&quot; unique_id=&quot;10027&quot;&gt;&lt;property id=&quot;20148&quot; value=&quot;5&quot;/&gt;&lt;property id=&quot;20300&quot; value=&quot;Slide 31 - &amp;quot;Cisco Blue services icons&amp;quot;&quot;/&gt;&lt;property id=&quot;20307&quot; value=&quot;329&quot;/&gt;&lt;/object&gt;&lt;object type=&quot;3&quot; unique_id=&quot;10028&quot;&gt;&lt;property id=&quot;20148&quot; value=&quot;5&quot;/&gt;&lt;property id=&quot;20300&quot; value=&quot;Slide 34 - &amp;quot;Calendar/timeline components&amp;quot;&quot;/&gt;&lt;property id=&quot;20307&quot; value=&quot;330&quot;/&gt;&lt;/object&gt;&lt;object type=&quot;3&quot; unique_id=&quot;10029&quot;&gt;&lt;property id=&quot;20148&quot; value=&quot;5&quot;/&gt;&lt;property id=&quot;20300&quot; value=&quot;Slide 35 - &amp;quot;Timeline&amp;quot;&quot;/&gt;&lt;property id=&quot;20307&quot; value=&quot;331&quot;/&gt;&lt;/object&gt;&lt;object type=&quot;3&quot; unique_id=&quot;10030&quot;&gt;&lt;property id=&quot;20148&quot; value=&quot;5&quot;/&gt;&lt;property id=&quot;20300&quot; value=&quot;Slide 36 - &amp;quot;Animated timeline&amp;quot;&quot;/&gt;&lt;property id=&quot;20307&quot; value=&quot;332&quot;/&gt;&lt;/object&gt;&lt;object type=&quot;3&quot; unique_id=&quot;10031&quot;&gt;&lt;property id=&quot;20148&quot; value=&quot;5&quot;/&gt;&lt;property id=&quot;20300&quot; value=&quot;Slide 37 - &amp;quot;Animated timeline&amp;quot;&quot;/&gt;&lt;property id=&quot;20307&quot; value=&quot;333&quot;/&gt;&lt;/object&gt;&lt;object type=&quot;3&quot; unique_id=&quot;10032&quot;&gt;&lt;property id=&quot;20148&quot; value=&quot;5&quot;/&gt;&lt;property id=&quot;20300&quot; value=&quot;Slide 38 - &amp;quot;Animated timeline: 7 phases&amp;quot;&quot;/&gt;&lt;property id=&quot;20307&quot; value=&quot;334&quot;/&gt;&lt;/object&gt;&lt;object type=&quot;3&quot; unique_id=&quot;10033&quot;&gt;&lt;property id=&quot;20148&quot; value=&quot;5&quot;/&gt;&lt;property id=&quot;20300&quot; value=&quot;Slide 39 - &amp;quot;Timeline chronological&amp;quot;&quot;/&gt;&lt;property id=&quot;20307&quot; value=&quot;335&quot;/&gt;&lt;/object&gt;&lt;object type=&quot;3&quot; unique_id=&quot;10034&quot;&gt;&lt;property id=&quot;20148&quot; value=&quot;5&quot;/&gt;&lt;property id=&quot;20300&quot; value=&quot;Slide 40 - &amp;quot;Timeline chronological phases&amp;quot;&quot;/&gt;&lt;property id=&quot;20307&quot; value=&quot;336&quot;/&gt;&lt;/object&gt;&lt;object type=&quot;3&quot; unique_id=&quot;10035&quot;&gt;&lt;property id=&quot;20148&quot; value=&quot;5&quot;/&gt;&lt;property id=&quot;20300&quot; value=&quot;Slide 41 - &amp;quot;Chronological phases&amp;quot;&quot;/&gt;&lt;property id=&quot;20307&quot; value=&quot;337&quot;/&gt;&lt;/object&gt;&lt;object type=&quot;3&quot; unique_id=&quot;10036&quot;&gt;&lt;property id=&quot;20148&quot; value=&quot;5&quot;/&gt;&lt;property id=&quot;20300&quot; value=&quot;Slide 42 - &amp;quot;Timeline chronological grid&amp;quot;&quot;/&gt;&lt;property id=&quot;20307&quot; value=&quot;338&quot;/&gt;&lt;/object&gt;&lt;object type=&quot;3&quot; unique_id=&quot;10037&quot;&gt;&lt;property id=&quot;20148&quot; value=&quot;5&quot;/&gt;&lt;property id=&quot;20300&quot; value=&quot;Slide 43 - &amp;quot;Chronological phases&amp;quot;&quot;/&gt;&lt;property id=&quot;20307&quot; value=&quot;339&quot;/&gt;&lt;/object&gt;&lt;object type=&quot;3&quot; unique_id=&quot;10038&quot;&gt;&lt;property id=&quot;20148&quot; value=&quot;5&quot;/&gt;&lt;property id=&quot;20300&quot; value=&quot;Slide 44 - &amp;quot;Chronological runner&amp;quot;&quot;/&gt;&lt;property id=&quot;20307&quot; value=&quot;340&quot;/&gt;&lt;/object&gt;&lt;object type=&quot;3&quot; unique_id=&quot;10039&quot;&gt;&lt;property id=&quot;20148&quot; value=&quot;5&quot;/&gt;&lt;property id=&quot;20300&quot; value=&quot;Slide 45 - &amp;quot;Calendar month&amp;quot;&quot;/&gt;&lt;property id=&quot;20307&quot; value=&quot;341&quot;/&gt;&lt;/object&gt;&lt;object type=&quot;3&quot; unique_id=&quot;10040&quot;&gt;&lt;property id=&quot;20148&quot; value=&quot;5&quot;/&gt;&lt;property id=&quot;20300&quot; value=&quot;Slide 46 - &amp;quot;Calendar quarter&amp;quot;&quot;/&gt;&lt;property id=&quot;20307&quot; value=&quot;342&quot;/&gt;&lt;/object&gt;&lt;object type=&quot;3&quot; unique_id=&quot;10041&quot;&gt;&lt;property id=&quot;20148&quot; value=&quot;5&quot;/&gt;&lt;property id=&quot;20300&quot; value=&quot;Slide 47 - &amp;quot;Calendar month linear animated&amp;quot;&quot;/&gt;&lt;property id=&quot;20307&quot; value=&quot;343&quot;/&gt;&lt;/object&gt;&lt;object type=&quot;3&quot; unique_id=&quot;10042&quot;&gt;&lt;property id=&quot;20148&quot; value=&quot;5&quot;/&gt;&lt;property id=&quot;20300&quot; value=&quot;Slide 48 - &amp;quot;Calendar fiscal year animated&amp;quot;&quot;/&gt;&lt;property id=&quot;20307&quot; value=&quot;344&quot;/&gt;&lt;/object&gt;&lt;object type=&quot;3&quot; unique_id=&quot;10043&quot;&gt;&lt;property id=&quot;20148&quot; value=&quot;5&quot;/&gt;&lt;property id=&quot;20300&quot; value=&quot;Slide 49 - &amp;quot;Key dates&amp;quot;&quot;/&gt;&lt;property id=&quot;20307&quot; value=&quot;345&quot;/&gt;&lt;/object&gt;&lt;object type=&quot;3&quot; unique_id=&quot;10044&quot;&gt;&lt;property id=&quot;20148&quot; value=&quot;5&quot;/&gt;&lt;property id=&quot;20300&quot; value=&quot;Slide 50 - &amp;quot;About this template&amp;quot;&quot;/&gt;&lt;property id=&quot;20307&quot; value=&quot;346&quot;/&gt;&lt;/object&gt;&lt;object type=&quot;3&quot; unique_id=&quot;10045&quot;&gt;&lt;property id=&quot;20148&quot; value=&quot;5&quot;/&gt;&lt;property id=&quot;20300&quot; value=&quot;Slide 51 - &amp;quot;Legend&amp;quot;&quot;/&gt;&lt;property id=&quot;20307&quot; value=&quot;347&quot;/&gt;&lt;/object&gt;&lt;object type=&quot;3&quot; unique_id=&quot;10046&quot;&gt;&lt;property id=&quot;20148&quot; value=&quot;5&quot;/&gt;&lt;property id=&quot;20300&quot; value=&quot;Slide 52 - &amp;quot;Add fiscal year here&amp;quot;&quot;/&gt;&lt;property id=&quot;20307&quot; value=&quot;348&quot;/&gt;&lt;/object&gt;&lt;object type=&quot;3&quot; unique_id=&quot;10047&quot;&gt;&lt;property id=&quot;20148&quot; value=&quot;5&quot;/&gt;&lt;property id=&quot;20300&quot; value=&quot;Slide 53 - &amp;quot;August&amp;quot;&quot;/&gt;&lt;property id=&quot;20307&quot; value=&quot;349&quot;/&gt;&lt;/object&gt;&lt;object type=&quot;3&quot; unique_id=&quot;10048&quot;&gt;&lt;property id=&quot;20148&quot; value=&quot;5&quot;/&gt;&lt;property id=&quot;20300&quot; value=&quot;Slide 54 - &amp;quot;September&amp;quot;&quot;/&gt;&lt;property id=&quot;20307&quot; value=&quot;350&quot;/&gt;&lt;/object&gt;&lt;object type=&quot;3&quot; unique_id=&quot;10049&quot;&gt;&lt;property id=&quot;20148&quot; value=&quot;5&quot;/&gt;&lt;property id=&quot;20300&quot; value=&quot;Slide 55 - &amp;quot;October&amp;quot;&quot;/&gt;&lt;property id=&quot;20307&quot; value=&quot;351&quot;/&gt;&lt;/object&gt;&lt;object type=&quot;3&quot; unique_id=&quot;10050&quot;&gt;&lt;property id=&quot;20148&quot; value=&quot;5&quot;/&gt;&lt;property id=&quot;20300&quot; value=&quot;Slide 56 - &amp;quot;November&amp;quot;&quot;/&gt;&lt;property id=&quot;20307&quot; value=&quot;352&quot;/&gt;&lt;/object&gt;&lt;object type=&quot;3&quot; unique_id=&quot;10051&quot;&gt;&lt;property id=&quot;20148&quot; value=&quot;5&quot;/&gt;&lt;property id=&quot;20300&quot; value=&quot;Slide 57 - &amp;quot;December&amp;quot;&quot;/&gt;&lt;property id=&quot;20307&quot; value=&quot;353&quot;/&gt;&lt;/object&gt;&lt;object type=&quot;3&quot; unique_id=&quot;10052&quot;&gt;&lt;property id=&quot;20148&quot; value=&quot;5&quot;/&gt;&lt;property id=&quot;20300&quot; value=&quot;Slide 58 - &amp;quot;January&amp;quot;&quot;/&gt;&lt;property id=&quot;20307&quot; value=&quot;354&quot;/&gt;&lt;/object&gt;&lt;object type=&quot;3&quot; unique_id=&quot;10053&quot;&gt;&lt;property id=&quot;20148&quot; value=&quot;5&quot;/&gt;&lt;property id=&quot;20300&quot; value=&quot;Slide 59 - &amp;quot;February&amp;quot;&quot;/&gt;&lt;property id=&quot;20307&quot; value=&quot;355&quot;/&gt;&lt;/object&gt;&lt;object type=&quot;3&quot; unique_id=&quot;10054&quot;&gt;&lt;property id=&quot;20148&quot; value=&quot;5&quot;/&gt;&lt;property id=&quot;20300&quot; value=&quot;Slide 60 - &amp;quot;March&amp;quot;&quot;/&gt;&lt;property id=&quot;20307&quot; value=&quot;356&quot;/&gt;&lt;/object&gt;&lt;object type=&quot;3&quot; unique_id=&quot;10055&quot;&gt;&lt;property id=&quot;20148&quot; value=&quot;5&quot;/&gt;&lt;property id=&quot;20300&quot; value=&quot;Slide 61 - &amp;quot;April&amp;quot;&quot;/&gt;&lt;property id=&quot;20307&quot; value=&quot;357&quot;/&gt;&lt;/object&gt;&lt;object type=&quot;3&quot; unique_id=&quot;10056&quot;&gt;&lt;property id=&quot;20148&quot; value=&quot;5&quot;/&gt;&lt;property id=&quot;20300&quot; value=&quot;Slide 62 - &amp;quot;May&amp;quot;&quot;/&gt;&lt;property id=&quot;20307&quot; value=&quot;358&quot;/&gt;&lt;/object&gt;&lt;object type=&quot;3&quot; unique_id=&quot;10057&quot;&gt;&lt;property id=&quot;20148&quot; value=&quot;5&quot;/&gt;&lt;property id=&quot;20300&quot; value=&quot;Slide 63 - &amp;quot;June&amp;quot;&quot;/&gt;&lt;property id=&quot;20307&quot; value=&quot;359&quot;/&gt;&lt;/object&gt;&lt;object type=&quot;3&quot; unique_id=&quot;10058&quot;&gt;&lt;property id=&quot;20148&quot; value=&quot;5&quot;/&gt;&lt;property id=&quot;20300&quot; value=&quot;Slide 64 - &amp;quot;July&amp;quot;&quot;/&gt;&lt;property id=&quot;20307&quot; value=&quot;360&quot;/&gt;&lt;/object&gt;&lt;object type=&quot;3&quot; unique_id=&quot;10059&quot;&gt;&lt;property id=&quot;20148&quot; value=&quot;5&quot;/&gt;&lt;property id=&quot;20300&quot; value=&quot;Slide 65 - &amp;quot;Graphic elements&amp;quot;&quot;/&gt;&lt;property id=&quot;20307&quot; value=&quot;361&quot;/&gt;&lt;/object&gt;&lt;object type=&quot;3&quot; unique_id=&quot;10060&quot;&gt;&lt;property id=&quot;20148&quot; value=&quot;5&quot;/&gt;&lt;property id=&quot;20300&quot; value=&quot;Slide 66 - &amp;quot;Graphic elements&amp;quot;&quot;/&gt;&lt;property id=&quot;20307&quot; value=&quot;362&quot;/&gt;&lt;/object&gt;&lt;object type=&quot;3&quot; unique_id=&quot;10061&quot;&gt;&lt;property id=&quot;20148&quot; value=&quot;5&quot;/&gt;&lt;property id=&quot;20300&quot; value=&quot;Slide 67 - &amp;quot;Infographic template&amp;quot;&quot;/&gt;&lt;property id=&quot;20307&quot; value=&quot;364&quot;/&gt;&lt;/object&gt;&lt;object type=&quot;3&quot; unique_id=&quot;10062&quot;&gt;&lt;property id=&quot;20148&quot; value=&quot;5&quot;/&gt;&lt;property id=&quot;20300&quot; value=&quot;Slide 68 - &amp;quot;Roadmap&amp;quot;&quot;/&gt;&lt;property id=&quot;20307&quot; value=&quot;365&quot;/&gt;&lt;/object&gt;&lt;object type=&quot;3&quot; unique_id=&quot;10063&quot;&gt;&lt;property id=&quot;20148&quot; value=&quot;5&quot;/&gt;&lt;property id=&quot;20300&quot; value=&quot;Slide 69 - &amp;quot;Pyramid&amp;quot;&quot;/&gt;&lt;property id=&quot;20307&quot; value=&quot;366&quot;/&gt;&lt;/object&gt;&lt;object type=&quot;3&quot; unique_id=&quot;10064&quot;&gt;&lt;property id=&quot;20148&quot; value=&quot;5&quot;/&gt;&lt;property id=&quot;20300&quot; value=&quot;Slide 70 - &amp;quot;Pyramid inverted extended animated&amp;quot;&quot;/&gt;&lt;property id=&quot;20307&quot; value=&quot;367&quot;/&gt;&lt;/object&gt;&lt;object type=&quot;3&quot; unique_id=&quot;10065&quot;&gt;&lt;property id=&quot;20148&quot; value=&quot;5&quot;/&gt;&lt;property id=&quot;20300&quot; value=&quot;Slide 71 - &amp;quot;Pyramid&amp;quot;&quot;/&gt;&lt;property id=&quot;20307&quot; value=&quot;368&quot;/&gt;&lt;/object&gt;&lt;object type=&quot;3&quot; unique_id=&quot;10066&quot;&gt;&lt;property id=&quot;20148&quot; value=&quot;5&quot;/&gt;&lt;property id=&quot;20300&quot; value=&quot;Slide 72 - &amp;quot;Add a title here&amp;quot;&quot;/&gt;&lt;property id=&quot;20307&quot; value=&quot;369&quot;/&gt;&lt;/object&gt;&lt;object type=&quot;3&quot; unique_id=&quot;10067&quot;&gt;&lt;property id=&quot;20148&quot; value=&quot;5&quot;/&gt;&lt;property id=&quot;20300&quot; value=&quot;Slide 73 - &amp;quot;Title goes here&amp;quot;&quot;/&gt;&lt;property id=&quot;20307&quot; value=&quot;370&quot;/&gt;&lt;/object&gt;&lt;object type=&quot;3&quot; unique_id=&quot;10068&quot;&gt;&lt;property id=&quot;20148&quot; value=&quot;5&quot;/&gt;&lt;property id=&quot;20300&quot; value=&quot;Slide 74&quot;/&gt;&lt;property id=&quot;20307&quot; value=&quot;371&quot;/&gt;&lt;/object&gt;&lt;object type=&quot;3&quot; unique_id=&quot;10069&quot;&gt;&lt;property id=&quot;20148&quot; value=&quot;5&quot;/&gt;&lt;property id=&quot;20300&quot; value=&quot;Slide 75 - &amp;quot;Chasm animated&amp;quot;&quot;/&gt;&lt;property id=&quot;20307&quot; value=&quot;372&quot;/&gt;&lt;/object&gt;&lt;object type=&quot;3&quot; unique_id=&quot;10070&quot;&gt;&lt;property id=&quot;20148&quot; value=&quot;5&quot;/&gt;&lt;property id=&quot;20300&quot; value=&quot;Slide 76 - &amp;quot;Chasm two-tone animated&amp;quot;&quot;/&gt;&lt;property id=&quot;20307&quot; value=&quot;373&quot;/&gt;&lt;/object&gt;&lt;object type=&quot;3&quot; unique_id=&quot;10071&quot;&gt;&lt;property id=&quot;20148&quot; value=&quot;5&quot;/&gt;&lt;property id=&quot;20300&quot; value=&quot;Slide 77 - &amp;quot;Circle quartered A&amp;quot;&quot;/&gt;&lt;property id=&quot;20307&quot; value=&quot;374&quot;/&gt;&lt;/object&gt;&lt;object type=&quot;3&quot; unique_id=&quot;10072&quot;&gt;&lt;property id=&quot;20148&quot; value=&quot;5&quot;/&gt;&lt;property id=&quot;20300&quot; value=&quot;Slide 78 - &amp;quot;Squares&amp;quot;&quot;/&gt;&lt;property id=&quot;20307&quot; value=&quot;375&quot;/&gt;&lt;/object&gt;&lt;object type=&quot;3&quot; unique_id=&quot;10073&quot;&gt;&lt;property id=&quot;20148&quot; value=&quot;5&quot;/&gt;&lt;property id=&quot;20300&quot; value=&quot;Slide 79 - &amp;quot;Diagrams matrix rectangles grid animated&amp;quot;&quot;/&gt;&lt;property id=&quot;20307&quot; value=&quot;376&quot;/&gt;&lt;/object&gt;&lt;object type=&quot;3&quot; unique_id=&quot;10074&quot;&gt;&lt;property id=&quot;20148&quot; value=&quot;5&quot;/&gt;&lt;property id=&quot;20300&quot; value=&quot;Slide 80 - &amp;quot;Diagrams matrix squares&amp;quot;&quot;/&gt;&lt;property id=&quot;20307&quot; value=&quot;377&quot;/&gt;&lt;/object&gt;&lt;object type=&quot;3&quot; unique_id=&quot;10075&quot;&gt;&lt;property id=&quot;20148&quot; value=&quot;5&quot;/&gt;&lt;property id=&quot;20300&quot; value=&quot;Slide 81 - &amp;quot;Diagrams matrix table&amp;quot;&quot;/&gt;&lt;property id=&quot;20307&quot; value=&quot;378&quot;/&gt;&lt;/object&gt;&lt;object type=&quot;3&quot; unique_id=&quot;10076&quot;&gt;&lt;property id=&quot;20148&quot; value=&quot;5&quot;/&gt;&lt;property id=&quot;20300&quot; value=&quot;Slide 82 - &amp;quot;Diagrams process circle arrows&amp;quot;&quot;/&gt;&lt;property id=&quot;20307&quot; value=&quot;379&quot;/&gt;&lt;/object&gt;&lt;object type=&quot;3&quot; unique_id=&quot;10077&quot;&gt;&lt;property id=&quot;20148&quot; value=&quot;5&quot;/&gt;&lt;property id=&quot;20300&quot; value=&quot;Slide 83 - &amp;quot;Diagrams relationships circles rectangles animated&amp;quot;&quot;/&gt;&lt;property id=&quot;20307&quot; value=&quot;380&quot;/&gt;&lt;/object&gt;&lt;object type=&quot;3&quot; unique_id=&quot;10078&quot;&gt;&lt;property id=&quot;20148&quot; value=&quot;5&quot;/&gt;&lt;property id=&quot;20300&quot; value=&quot;Slide 84 - &amp;quot;Diagrams relationships tines drill-down animated&amp;quot;&quot;/&gt;&lt;property id=&quot;20307&quot; value=&quot;381&quot;/&gt;&lt;/object&gt;&lt;object type=&quot;3&quot; unique_id=&quot;10079&quot;&gt;&lt;property id=&quot;20148&quot; value=&quot;5&quot;/&gt;&lt;property id=&quot;20300&quot; value=&quot;Slide 85 - &amp;quot;Project name&amp;quot;&quot;/&gt;&lt;property id=&quot;20307&quot; value=&quot;382&quot;/&gt;&lt;/object&gt;&lt;object type=&quot;3&quot; unique_id=&quot;10080&quot;&gt;&lt;property id=&quot;20148&quot; value=&quot;5&quot;/&gt;&lt;property id=&quot;20300&quot; value=&quot;Slide 86 - &amp;quot;Agenda list&amp;quot;&quot;/&gt;&lt;property id=&quot;20307&quot; value=&quot;383&quot;/&gt;&lt;/object&gt;&lt;object type=&quot;3&quot; unique_id=&quot;10081&quot;&gt;&lt;property id=&quot;20148&quot; value=&quot;5&quot;/&gt;&lt;property id=&quot;20300&quot; value=&quot;Slide 87 - &amp;quot;Agenda list&amp;quot;&quot;/&gt;&lt;property id=&quot;20307&quot; value=&quot;384&quot;/&gt;&lt;/object&gt;&lt;object type=&quot;3&quot; unique_id=&quot;10082&quot;&gt;&lt;property id=&quot;20148&quot; value=&quot;5&quot;/&gt;&lt;property id=&quot;20300&quot; value=&quot;Slide 88 - &amp;quot;Agenda table&amp;quot;&quot;/&gt;&lt;property id=&quot;20307&quot; value=&quot;385&quot;/&gt;&lt;/object&gt;&lt;object type=&quot;3&quot; unique_id=&quot;10083&quot;&gt;&lt;property id=&quot;20148&quot; value=&quot;5&quot;/&gt;&lt;property id=&quot;20300&quot; value=&quot;Slide 89 - &amp;quot;Product life cycle&amp;quot;&quot;/&gt;&lt;property id=&quot;20307&quot; value=&quot;386&quot;/&gt;&lt;/object&gt;&lt;object type=&quot;3&quot; unique_id=&quot;10084&quot;&gt;&lt;property id=&quot;20148&quot; value=&quot;5&quot;/&gt;&lt;property id=&quot;20300&quot; value=&quot;Slide 90 - &amp;quot;Questions?&amp;quot;&quot;/&gt;&lt;property id=&quot;20307&quot; value=&quot;387&quot;/&gt;&lt;/object&gt;&lt;object type=&quot;3&quot; unique_id=&quot;10085&quot;&gt;&lt;property id=&quot;20148&quot; value=&quot;5&quot;/&gt;&lt;property id=&quot;20300&quot; value=&quot;Slide 91 - &amp;quot;Questions?&amp;quot;&quot;/&gt;&lt;property id=&quot;20307&quot; value=&quot;388&quot;/&gt;&lt;/object&gt;&lt;object type=&quot;3&quot; unique_id=&quot;10086&quot;&gt;&lt;property id=&quot;20148&quot; value=&quot;5&quot;/&gt;&lt;property id=&quot;20300&quot; value=&quot;Slide 92 - &amp;quot;RACI model definitions&amp;quot;&quot;/&gt;&lt;property id=&quot;20307&quot; value=&quot;389&quot;/&gt;&lt;/object&gt;&lt;object type=&quot;3&quot; unique_id=&quot;10087&quot;&gt;&lt;property id=&quot;20148&quot; value=&quot;5&quot;/&gt;&lt;property id=&quot;20300&quot; value=&quot;Slide 93 - &amp;quot;Seating chart&amp;quot;&quot;/&gt;&lt;property id=&quot;20307&quot; value=&quot;390&quot;/&gt;&lt;/object&gt;&lt;object type=&quot;3&quot; unique_id=&quot;10088&quot;&gt;&lt;property id=&quot;20148&quot; value=&quot;5&quot;/&gt;&lt;property id=&quot;20300&quot; value=&quot;Slide 94 - &amp;quot;Seating chart&amp;quot;&quot;/&gt;&lt;property id=&quot;20307&quot; value=&quot;391&quot;/&gt;&lt;/object&gt;&lt;object type=&quot;3&quot; unique_id=&quot;10089&quot;&gt;&lt;property id=&quot;20148&quot; value=&quot;5&quot;/&gt;&lt;property id=&quot;20300&quot; value=&quot;Slide 95 - &amp;quot;Award  title here&amp;quot;&quot;/&gt;&lt;property id=&quot;20307&quot; value=&quot;392&quot;/&gt;&lt;/object&gt;&lt;object type=&quot;3&quot; unique_id=&quot;10090&quot;&gt;&lt;property id=&quot;20148&quot; value=&quot;5&quot;/&gt;&lt;property id=&quot;20300&quot; value=&quot;Slide 96 - &amp;quot;Vision statement goes here&amp;quot;&quot;/&gt;&lt;property id=&quot;20307&quot; value=&quot;393&quot;/&gt;&lt;/object&gt;&lt;object type=&quot;3&quot; unique_id=&quot;10091&quot;&gt;&lt;property id=&quot;20148&quot; value=&quot;5&quot;/&gt;&lt;property id=&quot;20300&quot; value=&quot;Slide 97 - &amp;quot;Vision statement goes here&amp;quot;&quot;/&gt;&lt;property id=&quot;20307&quot; value=&quot;394&quot;/&gt;&lt;/object&gt;&lt;object type=&quot;3&quot; unique_id=&quot;10092&quot;&gt;&lt;property id=&quot;20148&quot; value=&quot;5&quot;/&gt;&lt;property id=&quot;20300&quot; value=&quot;Slide 98 - &amp;quot;Vision This is placeholder text. Enter your text here.&amp;quot;&quot;/&gt;&lt;property id=&quot;20307&quot; value=&quot;395&quot;/&gt;&lt;/object&gt;&lt;object type=&quot;3&quot; unique_id=&quot;10093&quot;&gt;&lt;property id=&quot;20148&quot; value=&quot;5&quot;/&gt;&lt;property id=&quot;20300&quot; value=&quot;Slide 99&quot;/&gt;&lt;property id=&quot;20307&quot; value=&quot;396&quot;/&gt;&lt;/object&gt;&lt;object type=&quot;3&quot; unique_id=&quot;10094&quot;&gt;&lt;property id=&quot;20148&quot; value=&quot;5&quot;/&gt;&lt;property id=&quot;20300&quot; value=&quot;Slide 100 - &amp;quot;Grid drill-down&amp;quot;&quot;/&gt;&lt;property id=&quot;20307&quot; value=&quot;397&quot;/&gt;&lt;/object&gt;&lt;object type=&quot;3&quot; unique_id=&quot;10095&quot;&gt;&lt;property id=&quot;20148&quot; value=&quot;5&quot;/&gt;&lt;property id=&quot;20300&quot; value=&quot;Slide 101 - &amp;quot;Horizontal checkmark animated&amp;quot;&quot;/&gt;&lt;property id=&quot;20307&quot; value=&quot;398&quot;/&gt;&lt;/object&gt;&lt;object type=&quot;3&quot; unique_id=&quot;10096&quot;&gt;&lt;property id=&quot;20148&quot; value=&quot;5&quot;/&gt;&lt;property id=&quot;20300&quot; value=&quot;Slide 102 - &amp;quot;Horizontal drill-down animated&amp;quot;&quot;/&gt;&lt;property id=&quot;20307&quot; value=&quot;399&quot;/&gt;&lt;/object&gt;&lt;object type=&quot;3&quot; unique_id=&quot;10097&quot;&gt;&lt;property id=&quot;20148&quot; value=&quot;5&quot;/&gt;&lt;property id=&quot;20300&quot; value=&quot;Slide 103 - &amp;quot;Horizontal three-column arrows animated&amp;quot;&quot;/&gt;&lt;property id=&quot;20307&quot; value=&quot;400&quot;/&gt;&lt;/object&gt;&lt;object type=&quot;3&quot; unique_id=&quot;10098&quot;&gt;&lt;property id=&quot;20148&quot; value=&quot;5&quot;/&gt;&lt;property id=&quot;20300&quot; value=&quot;Slide 104 - &amp;quot;Vertical three-column drill-down animated&amp;quot;&quot;/&gt;&lt;property id=&quot;20307&quot; value=&quot;401&quot;/&gt;&lt;/object&gt;&lt;object type=&quot;3&quot; unique_id=&quot;10099&quot;&gt;&lt;property id=&quot;20148&quot; value=&quot;5&quot;/&gt;&lt;property id=&quot;20300&quot; value=&quot;Slide 105 - &amp;quot;Diagrams cost comparison area chart&amp;quot;&quot;/&gt;&lt;property id=&quot;20307&quot; value=&quot;402&quot;/&gt;&lt;/object&gt;&lt;object type=&quot;3&quot; unique_id=&quot;10100&quot;&gt;&lt;property id=&quot;20148&quot; value=&quot;5&quot;/&gt;&lt;property id=&quot;20300&quot; value=&quot;Slide 106&quot;/&gt;&lt;property id=&quot;20307&quot; value=&quot;403&quot;/&gt;&lt;/object&gt;&lt;object type=&quot;3&quot; unique_id=&quot;10101&quot;&gt;&lt;property id=&quot;20148&quot; value=&quot;5&quot;/&gt;&lt;property id=&quot;20300&quot; value=&quot;Slide 107&quot;/&gt;&lt;property id=&quot;20307&quot; value=&quot;404&quot;/&gt;&lt;/object&gt;&lt;object type=&quot;3&quot; unique_id=&quot;10102&quot;&gt;&lt;property id=&quot;20148&quot; value=&quot;5&quot;/&gt;&lt;property id=&quot;20300&quot; value=&quot;Slide 108 - &amp;quot;Pie chart&amp;quot;&quot;/&gt;&lt;property id=&quot;20307&quot; value=&quot;405&quot;/&gt;&lt;/object&gt;&lt;object type=&quot;3&quot; unique_id=&quot;10103&quot;&gt;&lt;property id=&quot;20148&quot; value=&quot;5&quot;/&gt;&lt;property id=&quot;20300&quot; value=&quot;Slide 109 - &amp;quot;Place a headline here&amp;quot;&quot;/&gt;&lt;property id=&quot;20307&quot; value=&quot;406&quot;/&gt;&lt;/object&gt;&lt;object type=&quot;3&quot; unique_id=&quot;10104&quot;&gt;&lt;property id=&quot;20148&quot; value=&quot;5&quot;/&gt;&lt;property id=&quot;20300&quot; value=&quot;Slide 110&quot;/&gt;&lt;property id=&quot;20307&quot; value=&quot;407&quot;/&gt;&lt;/object&gt;&lt;object type=&quot;3&quot; unique_id=&quot;10105&quot;&gt;&lt;property id=&quot;20148&quot; value=&quot;5&quot;/&gt;&lt;property id=&quot;20300&quot; value=&quot;Slide 111 - &amp;quot;Area chart&amp;quot;&quot;/&gt;&lt;property id=&quot;20307&quot; value=&quot;408&quot;/&gt;&lt;/object&gt;&lt;object type=&quot;3&quot; unique_id=&quot;10106&quot;&gt;&lt;property id=&quot;20148&quot; value=&quot;5&quot;/&gt;&lt;property id=&quot;20300&quot; value=&quot;Slide 112 - &amp;quot;Bar chart – many &amp;quot;&quot;/&gt;&lt;property id=&quot;20307&quot; value=&quot;409&quot;/&gt;&lt;/object&gt;&lt;object type=&quot;3&quot; unique_id=&quot;10107&quot;&gt;&lt;property id=&quot;20148&quot; value=&quot;5&quot;/&gt;&lt;property id=&quot;20300&quot; value=&quot;Slide 113 - &amp;quot;Bar chart – few &amp;quot;&quot;/&gt;&lt;property id=&quot;20307&quot; value=&quot;410&quot;/&gt;&lt;/object&gt;&lt;object type=&quot;3&quot; unique_id=&quot;10108&quot;&gt;&lt;property id=&quot;20148&quot; value=&quot;5&quot;/&gt;&lt;property id=&quot;20300&quot; value=&quot;Slide 114 - &amp;quot;Bar chart column - many&amp;quot;&quot;/&gt;&lt;property id=&quot;20307&quot; value=&quot;413&quot;/&gt;&lt;/object&gt;&lt;object type=&quot;3&quot; unique_id=&quot;10109&quot;&gt;&lt;property id=&quot;20148&quot; value=&quot;5&quot;/&gt;&lt;property id=&quot;20300&quot; value=&quot;Slide 115 - &amp;quot;Bar chart column – few&amp;quot;&quot;/&gt;&lt;property id=&quot;20307&quot; value=&quot;411&quot;/&gt;&lt;/object&gt;&lt;object type=&quot;3&quot; unique_id=&quot;10110&quot;&gt;&lt;property id=&quot;20148&quot; value=&quot;5&quot;/&gt;&lt;property id=&quot;20300&quot; value=&quot;Slide 116 - &amp;quot;Bar chart comparison – few&amp;quot;&quot;/&gt;&lt;property id=&quot;20307&quot; value=&quot;412&quot;/&gt;&lt;/object&gt;&lt;object type=&quot;3&quot; unique_id=&quot;10111&quot;&gt;&lt;property id=&quot;20148&quot; value=&quot;5&quot;/&gt;&lt;property id=&quot;20300&quot; value=&quot;Slide 117 - &amp;quot;Doughnut chart&amp;quot;&quot;/&gt;&lt;property id=&quot;20307&quot; value=&quot;414&quot;/&gt;&lt;/object&gt;&lt;object type=&quot;3&quot; unique_id=&quot;10112&quot;&gt;&lt;property id=&quot;20148&quot; value=&quot;5&quot;/&gt;&lt;property id=&quot;20300&quot; value=&quot;Slide 118 - &amp;quot;Table simple color crisp column&amp;quot;&quot;/&gt;&lt;property id=&quot;20307&quot; value=&quot;415&quot;/&gt;&lt;/object&gt;&lt;object type=&quot;3&quot; unique_id=&quot;10113&quot;&gt;&lt;property id=&quot;20148&quot; value=&quot;5&quot;/&gt;&lt;property id=&quot;20300&quot; value=&quot;Slide 119 - &amp;quot;Table simple bold – many &amp;quot;&quot;/&gt;&lt;property id=&quot;20307&quot; value=&quot;416&quot;/&gt;&lt;/object&gt;&lt;object type=&quot;3&quot; unique_id=&quot;10114&quot;&gt;&lt;property id=&quot;20148&quot; value=&quot;5&quot;/&gt;&lt;property id=&quot;20300&quot; value=&quot;Slide 120 - &amp;quot;Table simple bold – few&amp;quot;&quot;/&gt;&lt;property id=&quot;20307&quot; value=&quot;417&quot;/&gt;&lt;/object&gt;&lt;object type=&quot;3&quot; unique_id=&quot;10115&quot;&gt;&lt;property id=&quot;20148&quot; value=&quot;5&quot;/&gt;&lt;property id=&quot;20300&quot; value=&quot;Slide 121 - &amp;quot;Table simple crisp rows – many&amp;quot;&quot;/&gt;&lt;property id=&quot;20307&quot; value=&quot;418&quot;/&gt;&lt;/object&gt;&lt;object type=&quot;3&quot; unique_id=&quot;10116&quot;&gt;&lt;property id=&quot;20148&quot; value=&quot;5&quot;/&gt;&lt;property id=&quot;20300&quot; value=&quot;Slide 122 - &amp;quot;Table crisp rows – few&amp;quot;&quot;/&gt;&lt;property id=&quot;20307&quot; value=&quot;419&quot;/&gt;&lt;/object&gt;&lt;object type=&quot;3&quot; unique_id=&quot;10117&quot;&gt;&lt;property id=&quot;20148&quot; value=&quot;5&quot;/&gt;&lt;property id=&quot;20300&quot; value=&quot;Slide 123 - &amp;quot;Comparative&amp;quot;&quot;/&gt;&lt;property id=&quot;20307&quot; value=&quot;420&quot;/&gt;&lt;/object&gt;&lt;object type=&quot;3&quot; unique_id=&quot;10118&quot;&gt;&lt;property id=&quot;20148&quot; value=&quot;5&quot;/&gt;&lt;property id=&quot;20300&quot; value=&quot;Slide 124 - &amp;quot;Comparative grid&amp;quot;&quot;/&gt;&lt;property id=&quot;20307&quot; value=&quot;421&quot;/&gt;&lt;/object&gt;&lt;object type=&quot;3&quot; unique_id=&quot;10119&quot;&gt;&lt;property id=&quot;20148&quot; value=&quot;5&quot;/&gt;&lt;property id=&quot;20300&quot; value=&quot;Slide 125 - &amp;quot;Milestone tracker vertical&amp;quot;&quot;/&gt;&lt;property id=&quot;20307&quot; value=&quot;422&quot;/&gt;&lt;/object&gt;&lt;object type=&quot;3&quot; unique_id=&quot;10120&quot;&gt;&lt;property id=&quot;20148&quot; value=&quot;5&quot;/&gt;&lt;property id=&quot;20300&quot; value=&quot;Slide 126 - &amp;quot;Photo A grid&amp;quot;&quot;/&gt;&lt;property id=&quot;20307&quot; value=&quot;423&quot;/&gt;&lt;/object&gt;&lt;object type=&quot;3&quot; unique_id=&quot;10121&quot;&gt;&lt;property id=&quot;20148&quot; value=&quot;5&quot;/&gt;&lt;property id=&quot;20300&quot; value=&quot;Slide 127 - &amp;quot;Photo primary 5 grid&amp;quot;&quot;/&gt;&lt;property id=&quot;20307&quot; value=&quot;424&quot;/&gt;&lt;/object&gt;&lt;object type=&quot;3&quot; unique_id=&quot;10122&quot;&gt;&lt;property id=&quot;20148&quot; value=&quot;5&quot;/&gt;&lt;property id=&quot;20300&quot; value=&quot;Slide 128 - &amp;quot;Photo B&amp;quot;&quot;/&gt;&lt;property id=&quot;20307&quot; value=&quot;425&quot;/&gt;&lt;/object&gt;&lt;object type=&quot;3&quot; unique_id=&quot;10123&quot;&gt;&lt;property id=&quot;20148&quot; value=&quot;5&quot;/&gt;&lt;property id=&quot;20300&quot; value=&quot;Slide 129 - &amp;quot;Photo B – drill-down&amp;quot;&quot;/&gt;&lt;property id=&quot;20307&quot; value=&quot;426&quot;/&gt;&lt;/object&gt;&lt;object type=&quot;3&quot; unique_id=&quot;10124&quot;&gt;&lt;property id=&quot;20148&quot; value=&quot;5&quot;/&gt;&lt;property id=&quot;20300&quot; value=&quot;Slide 130 - &amp;quot;Photo C – drill-down&amp;quot;&quot;/&gt;&lt;property id=&quot;20307&quot; value=&quot;427&quot;/&gt;&lt;/object&gt;&lt;object type=&quot;3&quot; unique_id=&quot;10125&quot;&gt;&lt;property id=&quot;20148&quot; value=&quot;5&quot;/&gt;&lt;property id=&quot;20300&quot; value=&quot;Slide 131 - &amp;quot;Editable map&amp;quot;&quot;/&gt;&lt;property id=&quot;20307&quot; value=&quot;428&quot;/&gt;&lt;/object&gt;&lt;object type=&quot;3&quot; unique_id=&quot;10126&quot;&gt;&lt;property id=&quot;20148&quot; value=&quot;5&quot;/&gt;&lt;property id=&quot;20300&quot; value=&quot;Slide 132 - &amp;quot;Africa and  Middle East&amp;quot;&quot;/&gt;&lt;property id=&quot;20307&quot; value=&quot;429&quot;/&gt;&lt;/object&gt;&lt;object type=&quot;3&quot; unique_id=&quot;10127&quot;&gt;&lt;property id=&quot;20148&quot; value=&quot;5&quot;/&gt;&lt;property id=&quot;20300&quot; value=&quot;Slide 133 - &amp;quot;Asia&amp;quot;&quot;/&gt;&lt;property id=&quot;20307&quot; value=&quot;430&quot;/&gt;&lt;/object&gt;&lt;object type=&quot;3&quot; unique_id=&quot;10128&quot;&gt;&lt;property id=&quot;20148&quot; value=&quot;5&quot;/&gt;&lt;property id=&quot;20300&quot; value=&quot;Slide 134 - &amp;quot;Europe&amp;quot;&quot;/&gt;&lt;property id=&quot;20307&quot; value=&quot;431&quot;/&gt;&lt;/object&gt;&lt;object type=&quot;3&quot; unique_id=&quot;10129&quot;&gt;&lt;property id=&quot;20148&quot; value=&quot;5&quot;/&gt;&lt;property id=&quot;20300&quot; value=&quot;Slide 135 - &amp;quot;Mexico and Latin America&amp;quot;&quot;/&gt;&lt;property id=&quot;20307&quot; value=&quot;432&quot;/&gt;&lt;/object&gt;&lt;object type=&quot;3&quot; unique_id=&quot;10130&quot;&gt;&lt;property id=&quot;20148&quot; value=&quot;5&quot;/&gt;&lt;property id=&quot;20300&quot; value=&quot;Slide 136 - &amp;quot;North America&amp;quot;&quot;/&gt;&lt;property id=&quot;20307&quot; value=&quot;433&quot;/&gt;&lt;/object&gt;&lt;object type=&quot;3&quot; unique_id=&quot;10131&quot;&gt;&lt;property id=&quot;20148&quot; value=&quot;5&quot;/&gt;&lt;property id=&quot;20300&quot; value=&quot;Slide 137 - &amp;quot;Russia&amp;quot;&quot;/&gt;&lt;property id=&quot;20307&quot; value=&quot;434&quot;/&gt;&lt;/object&gt;&lt;object type=&quot;3&quot; unique_id=&quot;10132&quot;&gt;&lt;property id=&quot;20148&quot; value=&quot;5&quot;/&gt;&lt;property id=&quot;20300&quot; value=&quot;Slide 138 - &amp;quot;South America&amp;quot;&quot;/&gt;&lt;property id=&quot;20307&quot; value=&quot;435&quot;/&gt;&lt;/object&gt;&lt;object type=&quot;3&quot; unique_id=&quot;10133&quot;&gt;&lt;property id=&quot;20148&quot; value=&quot;5&quot;/&gt;&lt;property id=&quot;20300&quot; value=&quot;Slide 139 - &amp;quot;Australia and  South Pacific&amp;quot;&quot;/&gt;&lt;property id=&quot;20307&quot; value=&quot;436&quot;/&gt;&lt;/object&gt;&lt;object type=&quot;3&quot; unique_id=&quot;10134&quot;&gt;&lt;property id=&quot;20148&quot; value=&quot;5&quot;/&gt;&lt;property id=&quot;20300&quot; value=&quot;Slide 140 - &amp;quot;USA&amp;quot;&quot;/&gt;&lt;property id=&quot;20307&quot; value=&quot;437&quot;/&gt;&lt;/object&gt;&lt;object type=&quot;3&quot; unique_id=&quot;10537&quot;&gt;&lt;property id=&quot;20148&quot; value=&quot;5&quot;/&gt;&lt;property id=&quot;20300&quot; value=&quot;Slide 26 - &amp;quot;Cisco Grey (Glyph) cloud icons&amp;quot;&quot;/&gt;&lt;property id=&quot;20307&quot; value=&quot;440&quot;/&gt;&lt;/object&gt;&lt;object type=&quot;3&quot; unique_id=&quot;10538&quot;&gt;&lt;property id=&quot;20148&quot; value=&quot;5&quot;/&gt;&lt;property id=&quot;20300&quot; value=&quot;Slide 27 - &amp;quot;Cisco Grey (Glyph) cloud icons&amp;quot;&quot;/&gt;&lt;property id=&quot;20307&quot; value=&quot;441&quot;/&gt;&lt;/object&gt;&lt;object type=&quot;3&quot; unique_id=&quot;10539&quot;&gt;&lt;property id=&quot;20148&quot; value=&quot;5&quot;/&gt;&lt;property id=&quot;20300&quot; value=&quot;Slide 32 - &amp;quot;Cisco Grey (Glyph) services icons&amp;quot;&quot;/&gt;&lt;property id=&quot;20307&quot; value=&quot;438&quot;/&gt;&lt;/object&gt;&lt;object type=&quot;3&quot; unique_id=&quot;10540&quot;&gt;&lt;property id=&quot;20148&quot; value=&quot;5&quot;/&gt;&lt;property id=&quot;20300&quot; value=&quot;Slide 33 - &amp;quot;Cisco Grey (Glyph) services icons&amp;quot;&quot;/&gt;&lt;property id=&quot;20307&quot; value=&quot;439&quot;/&gt;&lt;/object&gt;&lt;object type=&quot;3&quot; unique_id=&quot;11507&quot;&gt;&lt;property id=&quot;20148&quot; value=&quot;5&quot;/&gt;&lt;property id=&quot;20300&quot; value=&quot;Slide 19 - &amp;quot;Cisco Grey (Glyph) icons&amp;quot;&quot;/&gt;&lt;property id=&quot;20307&quot; value=&quot;442&quot;/&gt;&lt;/object&gt;&lt;object type=&quot;3&quot; unique_id=&quot;11508&quot;&gt;&lt;property id=&quot;20148&quot; value=&quot;5&quot;/&gt;&lt;property id=&quot;20300&quot; value=&quot;Slide 20 - &amp;quot;Cisco Grey (Glyph) icons&amp;quot;&quot;/&gt;&lt;property id=&quot;20307&quot; value=&quot;443&quot;/&gt;&lt;/object&gt;&lt;object type=&quot;3&quot; unique_id=&quot;11509&quot;&gt;&lt;property id=&quot;20148&quot; value=&quot;5&quot;/&gt;&lt;property id=&quot;20300&quot; value=&quot;Slide 21 - &amp;quot;Cisco Grey (Glyph) icons&amp;quot;&quot;/&gt;&lt;property id=&quot;20307&quot; value=&quot;444&quot;/&gt;&lt;/object&gt;&lt;object type=&quot;3&quot; unique_id=&quot;11934&quot;&gt;&lt;property id=&quot;20148&quot; value=&quot;5&quot;/&gt;&lt;property id=&quot;20300&quot; value=&quot;Slide 2 - &amp;quot;Please read&amp;quot;&quot;/&gt;&lt;property id=&quot;20307&quot; value=&quot;445&quot;/&gt;&lt;/object&gt;&lt;/object&gt;&lt;object type=&quot;8&quot; unique_id=&quot;1026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23822</TotalTime>
  <Words>2463</Words>
  <Application>Microsoft Office PowerPoint</Application>
  <PresentationFormat>On-screen Show (16:9)</PresentationFormat>
  <Paragraphs>506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Wingdings</vt:lpstr>
      <vt:lpstr>Blue theme 2015 16x9</vt:lpstr>
      <vt:lpstr>Housekeeping </vt:lpstr>
      <vt:lpstr>Gas Detection Requirement in Water/ Wastewater Industry</vt:lpstr>
      <vt:lpstr>Outline</vt:lpstr>
      <vt:lpstr>Introduction</vt:lpstr>
      <vt:lpstr>Water Treatment Flow Diagram</vt:lpstr>
      <vt:lpstr>Water Treatment</vt:lpstr>
      <vt:lpstr>Water Treatment</vt:lpstr>
      <vt:lpstr>Water Treatment</vt:lpstr>
      <vt:lpstr>Water Treatment</vt:lpstr>
      <vt:lpstr>Gas Hazards – Water Treatment</vt:lpstr>
      <vt:lpstr>Water Treatment – Chemical Dosing</vt:lpstr>
      <vt:lpstr>Wastewater Process </vt:lpstr>
      <vt:lpstr>Wastewater Treatment Flow Diagram</vt:lpstr>
      <vt:lpstr>Primary Treatment</vt:lpstr>
      <vt:lpstr>Primary Treatment</vt:lpstr>
      <vt:lpstr>Primary Treatment</vt:lpstr>
      <vt:lpstr>Secondary Treatment</vt:lpstr>
      <vt:lpstr>Secondary Treatment</vt:lpstr>
      <vt:lpstr>Secondary Treatment</vt:lpstr>
      <vt:lpstr>Secondary Treatment</vt:lpstr>
      <vt:lpstr>Gas Detection Solution</vt:lpstr>
      <vt:lpstr>Gas Hazards – Primary &amp; Secondary Treatment</vt:lpstr>
      <vt:lpstr>EU Directive 2017/164 IOELV (Indicative Occupational Exposure Limit Values) </vt:lpstr>
      <vt:lpstr>Sampling System for Wastewater</vt:lpstr>
      <vt:lpstr>Why Sampling System?</vt:lpstr>
      <vt:lpstr>Primary Treatment</vt:lpstr>
      <vt:lpstr>Primary Treatment</vt:lpstr>
      <vt:lpstr>Secondary Treatment</vt:lpstr>
      <vt:lpstr>Secondary Treatment</vt:lpstr>
      <vt:lpstr>Secondary Treatment </vt:lpstr>
      <vt:lpstr> Next Steps</vt:lpstr>
      <vt:lpstr>Questions?</vt:lpstr>
      <vt:lpstr>PowerPoint Presentation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Melina Ho</cp:lastModifiedBy>
  <cp:revision>1221</cp:revision>
  <cp:lastPrinted>2016-04-29T20:31:14Z</cp:lastPrinted>
  <dcterms:created xsi:type="dcterms:W3CDTF">2014-07-09T19:55:36Z</dcterms:created>
  <dcterms:modified xsi:type="dcterms:W3CDTF">2020-05-13T07:23:57Z</dcterms:modified>
</cp:coreProperties>
</file>